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5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sldIdLst>
    <p:sldId id="256" r:id="rId2"/>
    <p:sldId id="257" r:id="rId3"/>
    <p:sldId id="496" r:id="rId4"/>
    <p:sldId id="490" r:id="rId5"/>
    <p:sldId id="518" r:id="rId6"/>
    <p:sldId id="492" r:id="rId7"/>
    <p:sldId id="517" r:id="rId8"/>
    <p:sldId id="494" r:id="rId9"/>
    <p:sldId id="515" r:id="rId10"/>
    <p:sldId id="488" r:id="rId11"/>
    <p:sldId id="495" r:id="rId12"/>
    <p:sldId id="497" r:id="rId13"/>
    <p:sldId id="498" r:id="rId14"/>
    <p:sldId id="499" r:id="rId15"/>
    <p:sldId id="500" r:id="rId16"/>
    <p:sldId id="501" r:id="rId17"/>
    <p:sldId id="502" r:id="rId18"/>
    <p:sldId id="503" r:id="rId19"/>
    <p:sldId id="527" r:id="rId20"/>
    <p:sldId id="519" r:id="rId21"/>
    <p:sldId id="455" r:id="rId22"/>
    <p:sldId id="520" r:id="rId23"/>
    <p:sldId id="521" r:id="rId24"/>
    <p:sldId id="522" r:id="rId25"/>
    <p:sldId id="504" r:id="rId26"/>
    <p:sldId id="523" r:id="rId27"/>
    <p:sldId id="524" r:id="rId28"/>
    <p:sldId id="507" r:id="rId29"/>
    <p:sldId id="267" r:id="rId30"/>
    <p:sldId id="304" r:id="rId31"/>
    <p:sldId id="454" r:id="rId32"/>
    <p:sldId id="443" r:id="rId33"/>
    <p:sldId id="509" r:id="rId34"/>
    <p:sldId id="508" r:id="rId35"/>
    <p:sldId id="293" r:id="rId36"/>
    <p:sldId id="482" r:id="rId37"/>
    <p:sldId id="525" r:id="rId38"/>
    <p:sldId id="512" r:id="rId39"/>
    <p:sldId id="458" r:id="rId40"/>
    <p:sldId id="479" r:id="rId41"/>
    <p:sldId id="481" r:id="rId42"/>
    <p:sldId id="343" r:id="rId43"/>
    <p:sldId id="340" r:id="rId44"/>
    <p:sldId id="345" r:id="rId45"/>
    <p:sldId id="478" r:id="rId46"/>
    <p:sldId id="480" r:id="rId47"/>
    <p:sldId id="511" r:id="rId48"/>
    <p:sldId id="285" r:id="rId49"/>
    <p:sldId id="288" r:id="rId50"/>
    <p:sldId id="513" r:id="rId51"/>
    <p:sldId id="290" r:id="rId52"/>
    <p:sldId id="346" r:id="rId53"/>
  </p:sldIdLst>
  <p:sldSz cx="12192000" cy="6858000"/>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inleitung" id="{C33E88B4-541C-4944-B766-6FF38CAD6DAD}">
          <p14:sldIdLst>
            <p14:sldId id="256"/>
            <p14:sldId id="257"/>
          </p14:sldIdLst>
        </p14:section>
        <p14:section name="Einstieg" id="{97CE442C-1932-4AAF-970D-4B826B2AEA6F}">
          <p14:sldIdLst>
            <p14:sldId id="496"/>
            <p14:sldId id="490"/>
            <p14:sldId id="518"/>
            <p14:sldId id="492"/>
            <p14:sldId id="517"/>
            <p14:sldId id="494"/>
            <p14:sldId id="515"/>
            <p14:sldId id="488"/>
          </p14:sldIdLst>
        </p14:section>
        <p14:section name="Vermögensverteilung AT" id="{2116569C-FCBA-416A-9AED-C99570B80C3A}">
          <p14:sldIdLst>
            <p14:sldId id="495"/>
            <p14:sldId id="497"/>
            <p14:sldId id="498"/>
            <p14:sldId id="499"/>
            <p14:sldId id="500"/>
            <p14:sldId id="501"/>
            <p14:sldId id="502"/>
            <p14:sldId id="503"/>
            <p14:sldId id="527"/>
            <p14:sldId id="519"/>
            <p14:sldId id="455"/>
            <p14:sldId id="520"/>
            <p14:sldId id="521"/>
            <p14:sldId id="522"/>
            <p14:sldId id="504"/>
            <p14:sldId id="523"/>
            <p14:sldId id="524"/>
          </p14:sldIdLst>
        </p14:section>
        <p14:section name="Grundlegendes" id="{BE290C47-EDFB-4862-BED9-BE893C90AADB}">
          <p14:sldIdLst>
            <p14:sldId id="507"/>
            <p14:sldId id="267"/>
            <p14:sldId id="304"/>
            <p14:sldId id="454"/>
            <p14:sldId id="443"/>
            <p14:sldId id="509"/>
          </p14:sldIdLst>
        </p14:section>
        <p14:section name="Vermögenssteuern" id="{8289E01A-BFFE-4C6D-9946-D4F6F7F6E4C5}">
          <p14:sldIdLst>
            <p14:sldId id="508"/>
            <p14:sldId id="293"/>
            <p14:sldId id="482"/>
            <p14:sldId id="525"/>
            <p14:sldId id="512"/>
          </p14:sldIdLst>
        </p14:section>
        <p14:section name="Attac-Vermögensteuer" id="{0C46B338-8F25-434B-AB43-21FD0856E246}">
          <p14:sldIdLst>
            <p14:sldId id="458"/>
            <p14:sldId id="479"/>
            <p14:sldId id="481"/>
            <p14:sldId id="343"/>
            <p14:sldId id="340"/>
            <p14:sldId id="345"/>
          </p14:sldIdLst>
        </p14:section>
        <p14:section name="Argumente Vermögenssteuern" id="{4BC79D61-E0E0-4D86-8C61-9B4F54B1A8CD}">
          <p14:sldIdLst>
            <p14:sldId id="478"/>
            <p14:sldId id="480"/>
            <p14:sldId id="511"/>
            <p14:sldId id="285"/>
            <p14:sldId id="288"/>
            <p14:sldId id="513"/>
            <p14:sldId id="290"/>
          </p14:sldIdLst>
        </p14:section>
        <p14:section name="Ende" id="{81C50B1F-60A5-4818-BACC-930936091BDE}">
          <p14:sldIdLst>
            <p14:sldId id="346"/>
          </p14:sldIdLst>
        </p14:section>
        <p14:section name="Anhang" id="{C9CF6687-E85F-431F-AEA1-D8DA1AFC23B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a:srgbClr val="D1F3FF"/>
    <a:srgbClr val="00B0F0"/>
    <a:srgbClr val="0070C0"/>
    <a:srgbClr val="FFC000"/>
    <a:srgbClr val="FFFFFF"/>
    <a:srgbClr val="E7E7E7"/>
    <a:srgbClr val="245C6E"/>
    <a:srgbClr val="2CA3A0"/>
    <a:srgbClr val="34B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3063" autoAdjust="0"/>
  </p:normalViewPr>
  <p:slideViewPr>
    <p:cSldViewPr snapToGrid="0">
      <p:cViewPr varScale="1">
        <p:scale>
          <a:sx n="65" d="100"/>
          <a:sy n="65" d="100"/>
        </p:scale>
        <p:origin x="1195"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de-DE"/>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D36BBDE1-0870-40FF-83CE-458D5454C5AE}" type="datetimeFigureOut">
              <a:rPr lang="de-DE" smtClean="0"/>
              <a:t>17.11.2025</a:t>
            </a:fld>
            <a:endParaRPr lang="de-DE"/>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de-DE"/>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de-DE"/>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4BFA917-6E12-449C-BA56-47C3C50E9AD2}" type="slidenum">
              <a:rPr lang="de-DE" smtClean="0"/>
              <a:t>‹Nr.›</a:t>
            </a:fld>
            <a:endParaRPr lang="de-DE"/>
          </a:p>
        </p:txBody>
      </p:sp>
    </p:spTree>
    <p:extLst>
      <p:ext uri="{BB962C8B-B14F-4D97-AF65-F5344CB8AC3E}">
        <p14:creationId xmlns:p14="http://schemas.microsoft.com/office/powerpoint/2010/main" val="2297479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wifo.ac.at/jart/prj3/wifo/resources/person_dokument/person_dokument.jart?publikationsid=58820&amp;mime_type=application/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Unbezahlte Arbeit ist Arbeit. </a:t>
            </a:r>
          </a:p>
          <a:p>
            <a:r>
              <a:rPr lang="de-DE" dirty="0"/>
              <a:t>Was mein ich mit unsichtbarer Ungleichheit? Wenn man Stundenlöhne aller Menschen auf die gesamte Arbeitszeit – und nicht nur auf die bezahlte Arbeitszeit – berechnen würde, dann wäre die Einkommensungleichheit um einiges größer. Und auch die Gender-Gaps wären größer.</a:t>
            </a:r>
          </a:p>
          <a:p>
            <a:r>
              <a:rPr lang="de-DE" dirty="0"/>
              <a:t>Und noch was: wir berechnen Einkommensarmut auf Haushaltsebene. Das macht schon Sinn, aber es verschleiert Machtverhältnisse innerhalb des Haushalts. Und Geld ist auch immer Macht. </a:t>
            </a:r>
          </a:p>
          <a:p>
            <a:endParaRPr lang="de-DE" dirty="0"/>
          </a:p>
          <a:p>
            <a:r>
              <a:rPr lang="de-DE" dirty="0"/>
              <a:t>Wir messen Einkommensverteilung. Wir reden von Vermögensverteilung.</a:t>
            </a:r>
          </a:p>
          <a:p>
            <a:r>
              <a:rPr lang="de-DE" dirty="0"/>
              <a:t>Aber wir reden nicht von der Arbeit, die gar nicht bezahlt wird und auch die ist ungleich verteil</a:t>
            </a:r>
            <a:r>
              <a:rPr lang="de-AT" dirty="0"/>
              <a:t>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AT" dirty="0"/>
              <a:t>Einerseits zwischen Geschlechtern: Frauen machen viel mehr unbezahlte Arbeit als Männer. Auch in Österreich. </a:t>
            </a:r>
            <a:r>
              <a:rPr lang="de-DE" dirty="0"/>
              <a:t>Frauen arbeiten insgesamt mehr als Männer – aber der Großteil davon ist unbezahlt.</a:t>
            </a:r>
            <a:endParaRPr lang="de-AT" dirty="0"/>
          </a:p>
          <a:p>
            <a:pPr marL="171450" indent="-171450">
              <a:buFontTx/>
              <a:buChar char="-"/>
            </a:pPr>
            <a:r>
              <a:rPr lang="de-AT" dirty="0"/>
              <a:t>Aber es ist auch ein intersektionales Phänomen: Migrantinnen übernehmen mehr unbezahlte Arbeit und Care-Arbeit. Global care </a:t>
            </a:r>
            <a:r>
              <a:rPr lang="de-AT" dirty="0" err="1"/>
              <a:t>chains</a:t>
            </a:r>
            <a:r>
              <a:rPr lang="de-AT" dirty="0"/>
              <a:t> </a:t>
            </a:r>
            <a:r>
              <a:rPr lang="de-AT" dirty="0" err="1"/>
              <a:t>are</a:t>
            </a:r>
            <a:r>
              <a:rPr lang="de-AT" dirty="0"/>
              <a:t> a </a:t>
            </a:r>
            <a:r>
              <a:rPr lang="de-AT" dirty="0" err="1"/>
              <a:t>thing</a:t>
            </a:r>
            <a:r>
              <a:rPr lang="de-AT" dirty="0"/>
              <a:t>.</a:t>
            </a:r>
          </a:p>
          <a:p>
            <a:pPr marL="171450" indent="-171450">
              <a:buFontTx/>
              <a:buChar char="-"/>
            </a:pPr>
            <a:endParaRPr lang="de-AT" dirty="0"/>
          </a:p>
          <a:p>
            <a:pPr marL="0" indent="0">
              <a:buFontTx/>
              <a:buNone/>
            </a:pPr>
            <a:r>
              <a:rPr lang="de-AT" dirty="0"/>
              <a:t>Wie ist das global? In Industrieländern sind die </a:t>
            </a:r>
            <a:r>
              <a:rPr lang="de-AT" dirty="0" err="1"/>
              <a:t>Gender-gaps</a:t>
            </a:r>
            <a:r>
              <a:rPr lang="de-AT" dirty="0"/>
              <a:t> bei der unbezahlten Arbeit </a:t>
            </a:r>
            <a:r>
              <a:rPr lang="de-AT" i="1" dirty="0"/>
              <a:t>tendenziell</a:t>
            </a:r>
            <a:r>
              <a:rPr lang="de-AT" i="0" dirty="0"/>
              <a:t> kleiner.</a:t>
            </a:r>
          </a:p>
          <a:p>
            <a:pPr marL="0" indent="0">
              <a:buFontTx/>
              <a:buNone/>
            </a:pPr>
            <a:r>
              <a:rPr lang="de-AT" i="0" dirty="0"/>
              <a:t>Aber es gibt keine internationale Datenbasis. Wenn internationale Vergleiche angestellt werden, dann nicht mehr als zwischen 1, 2 Ländern.</a:t>
            </a:r>
          </a:p>
          <a:p>
            <a:pPr marL="0" indent="0">
              <a:buFontTx/>
              <a:buNone/>
            </a:pPr>
            <a:r>
              <a:rPr lang="de-AT" i="0" dirty="0"/>
              <a:t>Es gibt auch nicht wirklich ein gemeinsames </a:t>
            </a:r>
            <a:r>
              <a:rPr lang="de-AT" i="0" dirty="0" err="1"/>
              <a:t>framework</a:t>
            </a:r>
            <a:r>
              <a:rPr lang="de-AT" i="0" dirty="0"/>
              <a:t> für Zeitverwendungserhebungen, die EU versucht es aber es ist noch nicht so </a:t>
            </a:r>
            <a:r>
              <a:rPr lang="de-AT" i="0" dirty="0" err="1"/>
              <a:t>standadisiert</a:t>
            </a:r>
            <a:r>
              <a:rPr lang="de-AT" i="0" dirty="0"/>
              <a:t> wie EU-SILC. Und ZVEs finden in Europa nur alle 10 Jahre statt (wobei sich Österreich nicht einmal an den Zeitplan gehalten hat, in Österreich gabs bis jetzt 3 Zeitverwendungserhebungen insgesamt)</a:t>
            </a:r>
          </a:p>
          <a:p>
            <a:pPr marL="0" indent="0">
              <a:buFontTx/>
              <a:buNone/>
            </a:pPr>
            <a:endParaRPr lang="de-AT" i="0" dirty="0"/>
          </a:p>
          <a:p>
            <a:pPr marL="0" indent="0">
              <a:buFontTx/>
              <a:buNone/>
            </a:pPr>
            <a:r>
              <a:rPr lang="de-AT" i="0" dirty="0"/>
              <a:t>Wie ist die Entwicklung über die Zeit?</a:t>
            </a:r>
          </a:p>
          <a:p>
            <a:pPr marL="0" indent="0">
              <a:buFontTx/>
              <a:buNone/>
            </a:pPr>
            <a:r>
              <a:rPr lang="de-AT" i="0" dirty="0"/>
              <a:t>Gender-Gaps in unbezahlter Arbeit gehen zurück – aber nicht weil Männer mehr machen, sondern weil Frauen weniger unbezahlte Arbeit machen.</a:t>
            </a:r>
          </a:p>
          <a:p>
            <a:pPr marL="0" indent="0">
              <a:buFontTx/>
              <a:buNone/>
            </a:pPr>
            <a:endParaRPr lang="de-AT" i="0" dirty="0"/>
          </a:p>
          <a:p>
            <a:pPr marL="0" indent="0">
              <a:buFontTx/>
              <a:buNone/>
            </a:pPr>
            <a:r>
              <a:rPr lang="de-AT" i="0" dirty="0"/>
              <a:t>Warum ist das wichtig?</a:t>
            </a:r>
          </a:p>
          <a:p>
            <a:pPr marL="171450" indent="-171450">
              <a:buFontTx/>
              <a:buChar char="-"/>
            </a:pPr>
            <a:r>
              <a:rPr lang="de-AT" i="0" dirty="0"/>
              <a:t>Stellung und Verhandlungsmacht im Haushalt</a:t>
            </a:r>
          </a:p>
          <a:p>
            <a:pPr marL="171450" indent="-171450">
              <a:buFontTx/>
              <a:buChar char="-"/>
            </a:pPr>
            <a:r>
              <a:rPr lang="de-AT" i="0" dirty="0"/>
              <a:t>Finanzielle Absicherung über das ganze Leben hinweg:</a:t>
            </a:r>
          </a:p>
          <a:p>
            <a:pPr marL="628650" lvl="1" indent="-171450">
              <a:buFontTx/>
              <a:buChar char="-"/>
            </a:pPr>
            <a:r>
              <a:rPr lang="de-AT" i="0" dirty="0"/>
              <a:t>Abhängigkeit von Ehemännern</a:t>
            </a:r>
          </a:p>
          <a:p>
            <a:pPr marL="628650" lvl="1" indent="-171450">
              <a:buFontTx/>
              <a:buChar char="-"/>
            </a:pPr>
            <a:r>
              <a:rPr lang="de-AT" i="0" dirty="0"/>
              <a:t>Geringere Pensionen: etwa 40% aller Frauen in Österreich haben weniger Pension als die „Mindestpension“ (Ausgleichszulage)</a:t>
            </a:r>
          </a:p>
          <a:p>
            <a:pPr marL="171450" indent="-171450">
              <a:buFontTx/>
              <a:buChar char="-"/>
            </a:pPr>
            <a:r>
              <a:rPr lang="de-AT" i="0" dirty="0"/>
              <a:t>Sichtbarkeit, Anerkennung, Stellung in der Gesellschaft</a:t>
            </a:r>
          </a:p>
        </p:txBody>
      </p:sp>
      <p:sp>
        <p:nvSpPr>
          <p:cNvPr id="4" name="Foliennummernplatzhalter 3"/>
          <p:cNvSpPr>
            <a:spLocks noGrp="1"/>
          </p:cNvSpPr>
          <p:nvPr>
            <p:ph type="sldNum" sz="quarter" idx="5"/>
          </p:nvPr>
        </p:nvSpPr>
        <p:spPr/>
        <p:txBody>
          <a:bodyPr/>
          <a:lstStyle/>
          <a:p>
            <a:fld id="{D4BFA917-6E12-449C-BA56-47C3C50E9AD2}" type="slidenum">
              <a:rPr lang="de-DE" smtClean="0"/>
              <a:t>5</a:t>
            </a:fld>
            <a:endParaRPr lang="de-DE"/>
          </a:p>
        </p:txBody>
      </p:sp>
    </p:spTree>
    <p:extLst>
      <p:ext uri="{BB962C8B-B14F-4D97-AF65-F5344CB8AC3E}">
        <p14:creationId xmlns:p14="http://schemas.microsoft.com/office/powerpoint/2010/main" val="78684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Branko Milanovic, </a:t>
            </a:r>
            <a:r>
              <a:rPr lang="de-DE" dirty="0" err="1"/>
              <a:t>Elephant</a:t>
            </a:r>
            <a:r>
              <a:rPr lang="de-DE" dirty="0"/>
              <a:t> </a:t>
            </a:r>
            <a:r>
              <a:rPr lang="de-DE" dirty="0" err="1"/>
              <a:t>Curve</a:t>
            </a:r>
            <a:r>
              <a:rPr lang="de-DE" dirty="0"/>
              <a:t>.</a:t>
            </a:r>
            <a:endParaRPr lang="de-AT" dirty="0"/>
          </a:p>
        </p:txBody>
      </p:sp>
      <p:sp>
        <p:nvSpPr>
          <p:cNvPr id="4" name="Foliennummernplatzhalter 3"/>
          <p:cNvSpPr>
            <a:spLocks noGrp="1"/>
          </p:cNvSpPr>
          <p:nvPr>
            <p:ph type="sldNum" sz="quarter" idx="5"/>
          </p:nvPr>
        </p:nvSpPr>
        <p:spPr/>
        <p:txBody>
          <a:bodyPr/>
          <a:lstStyle/>
          <a:p>
            <a:fld id="{D4BFA917-6E12-449C-BA56-47C3C50E9AD2}" type="slidenum">
              <a:rPr lang="de-DE" smtClean="0"/>
              <a:t>26</a:t>
            </a:fld>
            <a:endParaRPr lang="de-DE"/>
          </a:p>
        </p:txBody>
      </p:sp>
    </p:spTree>
    <p:extLst>
      <p:ext uri="{BB962C8B-B14F-4D97-AF65-F5344CB8AC3E}">
        <p14:creationId xmlns:p14="http://schemas.microsoft.com/office/powerpoint/2010/main" val="292318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BFA917-6E12-449C-BA56-47C3C50E9AD2}" type="slidenum">
              <a:rPr lang="de-DE" smtClean="0"/>
              <a:t>30</a:t>
            </a:fld>
            <a:endParaRPr lang="de-DE"/>
          </a:p>
        </p:txBody>
      </p:sp>
    </p:spTree>
    <p:extLst>
      <p:ext uri="{BB962C8B-B14F-4D97-AF65-F5344CB8AC3E}">
        <p14:creationId xmlns:p14="http://schemas.microsoft.com/office/powerpoint/2010/main" val="342739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Microsoft Word - deck.docx (wifo.ac.at)</a:t>
            </a:r>
            <a:endParaRPr lang="en-GB" dirty="0"/>
          </a:p>
        </p:txBody>
      </p:sp>
      <p:sp>
        <p:nvSpPr>
          <p:cNvPr id="4" name="Slide Number Placeholder 3"/>
          <p:cNvSpPr>
            <a:spLocks noGrp="1"/>
          </p:cNvSpPr>
          <p:nvPr>
            <p:ph type="sldNum" sz="quarter" idx="5"/>
          </p:nvPr>
        </p:nvSpPr>
        <p:spPr/>
        <p:txBody>
          <a:bodyPr/>
          <a:lstStyle/>
          <a:p>
            <a:fld id="{D4BFA917-6E12-449C-BA56-47C3C50E9AD2}" type="slidenum">
              <a:rPr lang="de-DE" smtClean="0"/>
              <a:t>32</a:t>
            </a:fld>
            <a:endParaRPr lang="de-DE"/>
          </a:p>
        </p:txBody>
      </p:sp>
    </p:spTree>
    <p:extLst>
      <p:ext uri="{BB962C8B-B14F-4D97-AF65-F5344CB8AC3E}">
        <p14:creationId xmlns:p14="http://schemas.microsoft.com/office/powerpoint/2010/main" val="278085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Zahlen: https://www.wko.at/sbg/news/klartext-vermoegens-und-erbschaftssteuer</a:t>
            </a:r>
          </a:p>
        </p:txBody>
      </p:sp>
      <p:sp>
        <p:nvSpPr>
          <p:cNvPr id="4" name="Foliennummernplatzhalter 3"/>
          <p:cNvSpPr>
            <a:spLocks noGrp="1"/>
          </p:cNvSpPr>
          <p:nvPr>
            <p:ph type="sldNum" sz="quarter" idx="5"/>
          </p:nvPr>
        </p:nvSpPr>
        <p:spPr/>
        <p:txBody>
          <a:bodyPr/>
          <a:lstStyle/>
          <a:p>
            <a:fld id="{D4BFA917-6E12-449C-BA56-47C3C50E9AD2}" type="slidenum">
              <a:rPr lang="de-DE" smtClean="0"/>
              <a:t>37</a:t>
            </a:fld>
            <a:endParaRPr lang="de-DE"/>
          </a:p>
        </p:txBody>
      </p:sp>
    </p:spTree>
    <p:extLst>
      <p:ext uri="{BB962C8B-B14F-4D97-AF65-F5344CB8AC3E}">
        <p14:creationId xmlns:p14="http://schemas.microsoft.com/office/powerpoint/2010/main" val="3360120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Armut kann absolut oder relativ gemessen werden. Die Absolute Messung macht Sinn im internationalen Kontext und in Entwicklungsländern. In Industrieländern ist eine relative Armutsschwelle sinnvoller. In Entwicklungsländern ist die relative Armutsschwelle nicht sinnvoll, weil überspitzt gesagt 90% der Bevölkerung arm sind und der Median ist auch schon arm. Allerdings sagt die absolute Armutsschwelle nichts über deine relative Stellung in der Gesellschaft und über Ungleichheit aus, deswegen ist die relative in Industrieländern sinnvoller.</a:t>
            </a:r>
          </a:p>
          <a:p>
            <a:r>
              <a:rPr lang="de-DE" dirty="0"/>
              <a:t>Die Berechnung der absoluten Armut erfolgt auf </a:t>
            </a:r>
            <a:r>
              <a:rPr lang="de-DE" i="1" dirty="0"/>
              <a:t>persönlicher</a:t>
            </a:r>
            <a:r>
              <a:rPr lang="de-DE" i="0" dirty="0"/>
              <a:t> Ebene, jene der relativen auf </a:t>
            </a:r>
            <a:r>
              <a:rPr lang="de-DE" i="1" dirty="0"/>
              <a:t>Haushalts</a:t>
            </a:r>
            <a:r>
              <a:rPr lang="de-DE" i="0" dirty="0"/>
              <a:t>ebene.</a:t>
            </a:r>
            <a:endParaRPr lang="de-DE" dirty="0"/>
          </a:p>
          <a:p>
            <a:endParaRPr lang="de-DE" dirty="0"/>
          </a:p>
          <a:p>
            <a:r>
              <a:rPr lang="de-DE" dirty="0"/>
              <a:t>Die Definition der relativen Armutsgefährdung kommt von der OECD, wird dann von allen Ländern der EU übernommen und von Eurostat auch.</a:t>
            </a:r>
          </a:p>
          <a:p>
            <a:r>
              <a:rPr lang="de-DE" dirty="0"/>
              <a:t>Die Messung der relativen Armutsschwelle erfolgt jährlich über den EU-SILC.</a:t>
            </a:r>
            <a:endParaRPr lang="de-AT" dirty="0"/>
          </a:p>
          <a:p>
            <a:r>
              <a:rPr lang="de-AT" dirty="0"/>
              <a:t>Zur Berechnung des Äquivalenzeinkommens werden die OECD-Äquivalenzskalen herangezogen, das heißt die erste Person im Haushalt hat ein Gewicht von 1, jede weitere erwachsene Person ein Gewicht von 0,5 und alle Kinder unter 14 ein Gewicht von 0,3.  </a:t>
            </a:r>
          </a:p>
          <a:p>
            <a:r>
              <a:rPr lang="de-AT" dirty="0"/>
              <a:t>Die Armutsschwelle in Österreich liegt für das Jahr 2024 bei 1.661 € (also für 1 Person. Um dann für einen Haushalt von 2 Erwachsenen das zu berechnen das mal 1,5 usw.)</a:t>
            </a:r>
          </a:p>
          <a:p>
            <a:endParaRPr lang="de-AT" dirty="0"/>
          </a:p>
          <a:p>
            <a:r>
              <a:rPr lang="de-AT" dirty="0"/>
              <a:t>Bei der Grafik 2 Seiten weiter ist auch „Ausgrenzungsgefährdung“ dabei. Die kommt ebenfalls aus dem EU-SILC und dabei geht’s um „Materielle Deprivation“. Da wird gefragt ob man es sich leisten kann jedes Jahr mindestens einmal auf Urlaub zu fahren, eine Waschmaschine zuhause hat, unerwartete Ausgaben tätigen kann, Miete </a:t>
            </a:r>
            <a:r>
              <a:rPr lang="de-AT" dirty="0" err="1"/>
              <a:t>ünktlich</a:t>
            </a:r>
            <a:r>
              <a:rPr lang="de-AT" dirty="0"/>
              <a:t> bezahlen kann, man sich gute Lebensmittel leisten kann, einmal im Monat mit Freunden essen gehen, </a:t>
            </a:r>
            <a:r>
              <a:rPr lang="de-AT" dirty="0" err="1"/>
              <a:t>usw</a:t>
            </a:r>
            <a:r>
              <a:rPr lang="de-AT" dirty="0"/>
              <a:t>… Wenn mehrere der </a:t>
            </a:r>
            <a:r>
              <a:rPr lang="de-AT" dirty="0" err="1"/>
              <a:t>Kritieren</a:t>
            </a:r>
            <a:r>
              <a:rPr lang="de-AT" dirty="0"/>
              <a:t> nicht zutreffen, dann gilt man als (erheblich) materiell (und sozial) ausgrenzungsgefährdet. Datenbasis dafür ist auch der EU-SILC. </a:t>
            </a:r>
            <a:r>
              <a:rPr lang="de-AT" dirty="0" err="1"/>
              <a:t>Wennst</a:t>
            </a:r>
            <a:r>
              <a:rPr lang="de-AT" dirty="0"/>
              <a:t> irgendwelche speziellen Auswertungen willst musst es sagen.</a:t>
            </a:r>
          </a:p>
          <a:p>
            <a:endParaRPr lang="de-AT" dirty="0"/>
          </a:p>
          <a:p>
            <a:endParaRPr lang="de-DE" dirty="0"/>
          </a:p>
          <a:p>
            <a:endParaRPr lang="de-DE" dirty="0"/>
          </a:p>
        </p:txBody>
      </p:sp>
      <p:sp>
        <p:nvSpPr>
          <p:cNvPr id="4" name="Foliennummernplatzhalter 3"/>
          <p:cNvSpPr>
            <a:spLocks noGrp="1"/>
          </p:cNvSpPr>
          <p:nvPr>
            <p:ph type="sldNum" sz="quarter" idx="5"/>
          </p:nvPr>
        </p:nvSpPr>
        <p:spPr/>
        <p:txBody>
          <a:bodyPr/>
          <a:lstStyle/>
          <a:p>
            <a:fld id="{D4BFA917-6E12-449C-BA56-47C3C50E9AD2}" type="slidenum">
              <a:rPr lang="de-DE" smtClean="0"/>
              <a:t>7</a:t>
            </a:fld>
            <a:endParaRPr lang="de-DE"/>
          </a:p>
        </p:txBody>
      </p:sp>
    </p:spTree>
    <p:extLst>
      <p:ext uri="{BB962C8B-B14F-4D97-AF65-F5344CB8AC3E}">
        <p14:creationId xmlns:p14="http://schemas.microsoft.com/office/powerpoint/2010/main" val="2383234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World Bank (2025), Poverty and Inequality Platform (version 20250930_2021_01_02_PROD) [data set]. pip.worldbank.org. Accessed on 2025-11-13 </a:t>
            </a:r>
            <a:endParaRPr lang="de-AT" sz="1200" dirty="0"/>
          </a:p>
          <a:p>
            <a:endParaRPr lang="de-AT" dirty="0"/>
          </a:p>
        </p:txBody>
      </p:sp>
      <p:sp>
        <p:nvSpPr>
          <p:cNvPr id="4" name="Foliennummernplatzhalter 3"/>
          <p:cNvSpPr>
            <a:spLocks noGrp="1"/>
          </p:cNvSpPr>
          <p:nvPr>
            <p:ph type="sldNum" sz="quarter" idx="5"/>
          </p:nvPr>
        </p:nvSpPr>
        <p:spPr/>
        <p:txBody>
          <a:bodyPr/>
          <a:lstStyle/>
          <a:p>
            <a:fld id="{D4BFA917-6E12-449C-BA56-47C3C50E9AD2}" type="slidenum">
              <a:rPr lang="de-DE" smtClean="0"/>
              <a:t>8</a:t>
            </a:fld>
            <a:endParaRPr lang="de-DE"/>
          </a:p>
        </p:txBody>
      </p:sp>
    </p:spTree>
    <p:extLst>
      <p:ext uri="{BB962C8B-B14F-4D97-AF65-F5344CB8AC3E}">
        <p14:creationId xmlns:p14="http://schemas.microsoft.com/office/powerpoint/2010/main" val="1551269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solidFill>
                  <a:schemeClr val="tx1">
                    <a:lumMod val="50000"/>
                    <a:lumOff val="50000"/>
                  </a:schemeClr>
                </a:solidFill>
              </a:rPr>
              <a:t>Q: https://www.statistik.at/fileadmin/pages/338/FAQs_zum_Thema_Armut_und_soziale_Eingliederung.pdf</a:t>
            </a:r>
          </a:p>
          <a:p>
            <a:endParaRPr lang="de-DE" dirty="0"/>
          </a:p>
        </p:txBody>
      </p:sp>
      <p:sp>
        <p:nvSpPr>
          <p:cNvPr id="4" name="Foliennummernplatzhalter 3"/>
          <p:cNvSpPr>
            <a:spLocks noGrp="1"/>
          </p:cNvSpPr>
          <p:nvPr>
            <p:ph type="sldNum" sz="quarter" idx="5"/>
          </p:nvPr>
        </p:nvSpPr>
        <p:spPr/>
        <p:txBody>
          <a:bodyPr/>
          <a:lstStyle/>
          <a:p>
            <a:fld id="{D4BFA917-6E12-449C-BA56-47C3C50E9AD2}" type="slidenum">
              <a:rPr lang="de-DE" smtClean="0"/>
              <a:t>9</a:t>
            </a:fld>
            <a:endParaRPr lang="de-DE"/>
          </a:p>
        </p:txBody>
      </p:sp>
    </p:spTree>
    <p:extLst>
      <p:ext uri="{BB962C8B-B14F-4D97-AF65-F5344CB8AC3E}">
        <p14:creationId xmlns:p14="http://schemas.microsoft.com/office/powerpoint/2010/main" val="1712513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3066D-7B99-7E74-E20B-5A7A3278FBC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02A03C5-3AFC-4AED-6795-34DB29693F0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5B9096-65F4-9B93-7F82-133AB26CAE06}"/>
              </a:ext>
            </a:extLst>
          </p:cNvPr>
          <p:cNvSpPr>
            <a:spLocks noGrp="1"/>
          </p:cNvSpPr>
          <p:nvPr>
            <p:ph type="body" idx="1"/>
          </p:nvPr>
        </p:nvSpPr>
        <p:spPr/>
        <p:txBody>
          <a:bodyPr/>
          <a:lstStyle/>
          <a:p>
            <a:r>
              <a:rPr lang="de-DE" dirty="0"/>
              <a:t>Antwort</a:t>
            </a:r>
            <a:r>
              <a:rPr lang="de-DE" baseline="0" dirty="0"/>
              <a:t> bei 32 Mrd. € =&gt; 640.000</a:t>
            </a:r>
          </a:p>
          <a:p>
            <a:r>
              <a:rPr lang="de-DE" baseline="0" dirty="0"/>
              <a:t>Grafik müsste noch das 45.000-facher verlängert werden (ca. 6 km)</a:t>
            </a:r>
            <a:endParaRPr lang="de-DE" dirty="0"/>
          </a:p>
        </p:txBody>
      </p:sp>
      <p:sp>
        <p:nvSpPr>
          <p:cNvPr id="4" name="Foliennummernplatzhalter 3">
            <a:extLst>
              <a:ext uri="{FF2B5EF4-FFF2-40B4-BE49-F238E27FC236}">
                <a16:creationId xmlns:a16="http://schemas.microsoft.com/office/drawing/2014/main" id="{A91A9128-FF1A-8FBB-468D-CCA78FDF23F9}"/>
              </a:ext>
            </a:extLst>
          </p:cNvPr>
          <p:cNvSpPr>
            <a:spLocks noGrp="1"/>
          </p:cNvSpPr>
          <p:nvPr>
            <p:ph type="sldNum" sz="quarter" idx="10"/>
          </p:nvPr>
        </p:nvSpPr>
        <p:spPr/>
        <p:txBody>
          <a:bodyPr/>
          <a:lstStyle/>
          <a:p>
            <a:fld id="{D4BFA917-6E12-449C-BA56-47C3C50E9AD2}" type="slidenum">
              <a:rPr lang="de-DE" smtClean="0"/>
              <a:t>16</a:t>
            </a:fld>
            <a:endParaRPr lang="de-DE"/>
          </a:p>
        </p:txBody>
      </p:sp>
    </p:spTree>
    <p:extLst>
      <p:ext uri="{BB962C8B-B14F-4D97-AF65-F5344CB8AC3E}">
        <p14:creationId xmlns:p14="http://schemas.microsoft.com/office/powerpoint/2010/main" val="2374682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D63E2-408F-C5C7-FFFA-5F516679F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ADA5AA-D3F3-F0C9-BEEB-CCA690E976B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0FD3E0AF-3270-A65F-6A2B-A156BDD2CC1C}"/>
                  </a:ext>
                </a:extLst>
              </p:cNvPr>
              <p:cNvSpPr>
                <a:spLocks noGrp="1"/>
              </p:cNvSpPr>
              <p:nvPr>
                <p:ph type="body" idx="1"/>
              </p:nvPr>
            </p:nvSpPr>
            <p:spPr/>
            <p:txBody>
              <a:bodyPr/>
              <a:lstStyle/>
              <a:p>
                <a:r>
                  <a:rPr lang="de-DE" dirty="0"/>
                  <a:t>Top 1%: </a:t>
                </a:r>
                <a:r>
                  <a:rPr lang="de-DE" dirty="0" err="1"/>
                  <a:t>Multimillionär:innen</a:t>
                </a:r>
                <a:r>
                  <a:rPr lang="de-DE" dirty="0"/>
                  <a:t> [</a:t>
                </a:r>
                <a14:m>
                  <m:oMath xmlns:m="http://schemas.openxmlformats.org/officeDocument/2006/math">
                    <m:r>
                      <a:rPr lang="de-DE" i="1" smtClean="0">
                        <a:latin typeface="Cambria Math" panose="02040503050406030204" pitchFamily="18" charset="0"/>
                        <a:ea typeface="Cambria Math" panose="02040503050406030204" pitchFamily="18" charset="0"/>
                      </a:rPr>
                      <m:t>~</m:t>
                    </m:r>
                  </m:oMath>
                </a14:m>
                <a:r>
                  <a:rPr lang="de-DE" dirty="0"/>
                  <a:t>148.000 Millionäre </a:t>
                </a:r>
                <a14:m>
                  <m:oMath xmlns:m="http://schemas.openxmlformats.org/officeDocument/2006/math">
                    <m:r>
                      <a:rPr lang="de-DE"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1,7%</m:t>
                    </m:r>
                  </m:oMath>
                </a14:m>
                <a:r>
                  <a:rPr lang="de-DE" dirty="0"/>
                  <a:t> </a:t>
                </a:r>
                <a:r>
                  <a:rPr lang="de-DE" baseline="0" dirty="0"/>
                  <a:t> =&gt; </a:t>
                </a:r>
                <a:r>
                  <a:rPr lang="de-DE" dirty="0">
                    <a:sym typeface="Wingdings" panose="05000000000000000000" pitchFamily="2" charset="2"/>
                  </a:rPr>
                  <a:t>top 1% muss </a:t>
                </a:r>
                <a:r>
                  <a:rPr lang="de-DE" dirty="0" err="1">
                    <a:sym typeface="Wingdings" panose="05000000000000000000" pitchFamily="2" charset="2"/>
                  </a:rPr>
                  <a:t>multimillionär</a:t>
                </a:r>
                <a:r>
                  <a:rPr lang="de-DE" baseline="0" dirty="0">
                    <a:sym typeface="Wingdings" panose="05000000000000000000" pitchFamily="2" charset="2"/>
                  </a:rPr>
                  <a:t> sein]</a:t>
                </a:r>
              </a:p>
              <a:p>
                <a:r>
                  <a:rPr lang="de-DE" baseline="0" dirty="0">
                    <a:sym typeface="Wingdings" panose="05000000000000000000" pitchFamily="2" charset="2"/>
                  </a:rPr>
                  <a:t>Top 2-10%: Mindestens 500.000€ bis Millionäre</a:t>
                </a:r>
              </a:p>
              <a:p>
                <a:r>
                  <a:rPr lang="de-DE" baseline="0" dirty="0">
                    <a:sym typeface="Wingdings" panose="05000000000000000000" pitchFamily="2" charset="2"/>
                  </a:rPr>
                  <a:t>Nächsten 40%: 10.000€ &lt; XY &lt; 500.000€</a:t>
                </a:r>
              </a:p>
              <a:p>
                <a:r>
                  <a:rPr lang="de-DE" baseline="0" dirty="0">
                    <a:sym typeface="Wingdings" panose="05000000000000000000" pitchFamily="2" charset="2"/>
                  </a:rPr>
                  <a:t>Ärmere 50%: &lt;10.000€ Nettovermögen</a:t>
                </a:r>
                <a:endParaRPr lang="de-DE" dirty="0"/>
              </a:p>
            </p:txBody>
          </p:sp>
        </mc:Choice>
        <mc:Fallback xmlns="">
          <p:sp>
            <p:nvSpPr>
              <p:cNvPr id="3" name="Notes Placeholder 2"/>
              <p:cNvSpPr>
                <a:spLocks noGrp="1"/>
              </p:cNvSpPr>
              <p:nvPr>
                <p:ph type="body" idx="1"/>
              </p:nvPr>
            </p:nvSpPr>
            <p:spPr/>
            <p:txBody>
              <a:bodyPr/>
              <a:lstStyle/>
              <a:p>
                <a:r>
                  <a:rPr lang="de-DE" dirty="0"/>
                  <a:t>Top 1%: </a:t>
                </a:r>
                <a:r>
                  <a:rPr lang="de-DE" dirty="0" err="1"/>
                  <a:t>Multimillionär:innen</a:t>
                </a:r>
                <a:r>
                  <a:rPr lang="de-DE" dirty="0"/>
                  <a:t> [</a:t>
                </a:r>
                <a:r>
                  <a:rPr lang="de-DE" i="0">
                    <a:latin typeface="Cambria Math" panose="02040503050406030204" pitchFamily="18" charset="0"/>
                    <a:ea typeface="Cambria Math" panose="02040503050406030204" pitchFamily="18" charset="0"/>
                  </a:rPr>
                  <a:t>~</a:t>
                </a:r>
                <a:r>
                  <a:rPr lang="de-DE" dirty="0"/>
                  <a:t>148.000 Millionäre </a:t>
                </a:r>
                <a:r>
                  <a:rPr lang="de-DE" i="0">
                    <a:latin typeface="Cambria Math" panose="02040503050406030204" pitchFamily="18" charset="0"/>
                    <a:ea typeface="Cambria Math" panose="02040503050406030204" pitchFamily="18" charset="0"/>
                  </a:rPr>
                  <a:t>=</a:t>
                </a:r>
                <a:r>
                  <a:rPr lang="de-DE" b="0" i="0">
                    <a:latin typeface="Cambria Math" panose="02040503050406030204" pitchFamily="18" charset="0"/>
                    <a:ea typeface="Cambria Math" panose="02040503050406030204" pitchFamily="18" charset="0"/>
                  </a:rPr>
                  <a:t>1,7%</a:t>
                </a:r>
                <a:r>
                  <a:rPr lang="de-DE" dirty="0"/>
                  <a:t> </a:t>
                </a:r>
                <a:r>
                  <a:rPr lang="de-DE" baseline="0" dirty="0"/>
                  <a:t> =&gt; </a:t>
                </a:r>
                <a:r>
                  <a:rPr lang="de-DE" dirty="0">
                    <a:sym typeface="Wingdings" panose="05000000000000000000" pitchFamily="2" charset="2"/>
                  </a:rPr>
                  <a:t>top 1% muss </a:t>
                </a:r>
                <a:r>
                  <a:rPr lang="de-DE" dirty="0" err="1">
                    <a:sym typeface="Wingdings" panose="05000000000000000000" pitchFamily="2" charset="2"/>
                  </a:rPr>
                  <a:t>multimillionär</a:t>
                </a:r>
                <a:r>
                  <a:rPr lang="de-DE" baseline="0" dirty="0">
                    <a:sym typeface="Wingdings" panose="05000000000000000000" pitchFamily="2" charset="2"/>
                  </a:rPr>
                  <a:t> sein]</a:t>
                </a:r>
              </a:p>
              <a:p>
                <a:r>
                  <a:rPr lang="de-DE" baseline="0" dirty="0">
                    <a:sym typeface="Wingdings" panose="05000000000000000000" pitchFamily="2" charset="2"/>
                  </a:rPr>
                  <a:t>Top 2-10%: Mindestens 500.000€ bis Millionäre</a:t>
                </a:r>
              </a:p>
              <a:p>
                <a:r>
                  <a:rPr lang="de-DE" baseline="0" dirty="0">
                    <a:sym typeface="Wingdings" panose="05000000000000000000" pitchFamily="2" charset="2"/>
                  </a:rPr>
                  <a:t>Nächsten 40%: 30.000€ &lt; XY &lt; 500.000€</a:t>
                </a:r>
              </a:p>
              <a:p>
                <a:r>
                  <a:rPr lang="de-DE" baseline="0" dirty="0">
                    <a:sym typeface="Wingdings" panose="05000000000000000000" pitchFamily="2" charset="2"/>
                  </a:rPr>
                  <a:t>Ärmere 50%: &lt;30.000€ Nettovermögen</a:t>
                </a:r>
                <a:endParaRPr lang="de-DE" dirty="0"/>
              </a:p>
            </p:txBody>
          </p:sp>
        </mc:Fallback>
      </mc:AlternateContent>
      <p:sp>
        <p:nvSpPr>
          <p:cNvPr id="4" name="Slide Number Placeholder 3">
            <a:extLst>
              <a:ext uri="{FF2B5EF4-FFF2-40B4-BE49-F238E27FC236}">
                <a16:creationId xmlns:a16="http://schemas.microsoft.com/office/drawing/2014/main" id="{1159C66E-3F42-0828-9987-0D4A9AF4A169}"/>
              </a:ext>
            </a:extLst>
          </p:cNvPr>
          <p:cNvSpPr>
            <a:spLocks noGrp="1"/>
          </p:cNvSpPr>
          <p:nvPr>
            <p:ph type="sldNum" sz="quarter" idx="5"/>
          </p:nvPr>
        </p:nvSpPr>
        <p:spPr/>
        <p:txBody>
          <a:bodyPr/>
          <a:lstStyle/>
          <a:p>
            <a:fld id="{D4BFA917-6E12-449C-BA56-47C3C50E9AD2}" type="slidenum">
              <a:rPr lang="de-DE" smtClean="0"/>
              <a:t>17</a:t>
            </a:fld>
            <a:endParaRPr lang="de-DE"/>
          </a:p>
        </p:txBody>
      </p:sp>
    </p:spTree>
    <p:extLst>
      <p:ext uri="{BB962C8B-B14F-4D97-AF65-F5344CB8AC3E}">
        <p14:creationId xmlns:p14="http://schemas.microsoft.com/office/powerpoint/2010/main" val="2315292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Quelle:</a:t>
            </a:r>
          </a:p>
          <a:p>
            <a:r>
              <a:rPr lang="de-DE" sz="1200" dirty="0"/>
              <a:t>World </a:t>
            </a:r>
            <a:r>
              <a:rPr lang="de-DE" sz="1200" dirty="0" err="1"/>
              <a:t>Inequality</a:t>
            </a:r>
            <a:r>
              <a:rPr lang="de-DE" sz="1200" dirty="0"/>
              <a:t> Report 2022</a:t>
            </a:r>
            <a:endParaRPr lang="de-AT" sz="1200" dirty="0"/>
          </a:p>
          <a:p>
            <a:endParaRPr lang="de-DE" dirty="0"/>
          </a:p>
        </p:txBody>
      </p:sp>
      <p:sp>
        <p:nvSpPr>
          <p:cNvPr id="4" name="Foliennummernplatzhalter 3"/>
          <p:cNvSpPr>
            <a:spLocks noGrp="1"/>
          </p:cNvSpPr>
          <p:nvPr>
            <p:ph type="sldNum" sz="quarter" idx="5"/>
          </p:nvPr>
        </p:nvSpPr>
        <p:spPr/>
        <p:txBody>
          <a:bodyPr/>
          <a:lstStyle/>
          <a:p>
            <a:fld id="{D4BFA917-6E12-449C-BA56-47C3C50E9AD2}" type="slidenum">
              <a:rPr lang="de-DE" smtClean="0"/>
              <a:t>20</a:t>
            </a:fld>
            <a:endParaRPr lang="de-DE"/>
          </a:p>
        </p:txBody>
      </p:sp>
    </p:spTree>
    <p:extLst>
      <p:ext uri="{BB962C8B-B14F-4D97-AF65-F5344CB8AC3E}">
        <p14:creationId xmlns:p14="http://schemas.microsoft.com/office/powerpoint/2010/main" val="1169141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World </a:t>
            </a:r>
            <a:r>
              <a:rPr lang="de-DE" sz="1200" dirty="0" err="1"/>
              <a:t>Inequality</a:t>
            </a:r>
            <a:r>
              <a:rPr lang="de-DE" sz="1200" dirty="0"/>
              <a:t> Report 2022</a:t>
            </a:r>
            <a:endParaRPr lang="de-AT" sz="1200" dirty="0"/>
          </a:p>
          <a:p>
            <a:endParaRPr lang="de-DE" dirty="0"/>
          </a:p>
        </p:txBody>
      </p:sp>
      <p:sp>
        <p:nvSpPr>
          <p:cNvPr id="4" name="Foliennummernplatzhalter 3"/>
          <p:cNvSpPr>
            <a:spLocks noGrp="1"/>
          </p:cNvSpPr>
          <p:nvPr>
            <p:ph type="sldNum" sz="quarter" idx="5"/>
          </p:nvPr>
        </p:nvSpPr>
        <p:spPr/>
        <p:txBody>
          <a:bodyPr/>
          <a:lstStyle/>
          <a:p>
            <a:fld id="{D4BFA917-6E12-449C-BA56-47C3C50E9AD2}" type="slidenum">
              <a:rPr lang="de-DE" smtClean="0"/>
              <a:t>22</a:t>
            </a:fld>
            <a:endParaRPr lang="de-DE"/>
          </a:p>
        </p:txBody>
      </p:sp>
    </p:spTree>
    <p:extLst>
      <p:ext uri="{BB962C8B-B14F-4D97-AF65-F5344CB8AC3E}">
        <p14:creationId xmlns:p14="http://schemas.microsoft.com/office/powerpoint/2010/main" val="3952031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Within</a:t>
            </a:r>
            <a:r>
              <a:rPr lang="de-DE" dirty="0"/>
              <a:t> </a:t>
            </a:r>
            <a:r>
              <a:rPr lang="de-DE" dirty="0" err="1"/>
              <a:t>country</a:t>
            </a:r>
            <a:r>
              <a:rPr lang="de-DE" dirty="0"/>
              <a:t> </a:t>
            </a:r>
            <a:r>
              <a:rPr lang="de-DE" dirty="0" err="1"/>
              <a:t>inequality</a:t>
            </a:r>
            <a:r>
              <a:rPr lang="de-DE" dirty="0"/>
              <a:t> = Einkommensungleichheit innerhalb der einzelnen Länder</a:t>
            </a:r>
            <a:r>
              <a:rPr lang="de-AT" dirty="0"/>
              <a:t>. Wird wieder größer</a:t>
            </a:r>
          </a:p>
          <a:p>
            <a:r>
              <a:rPr lang="de-AT" dirty="0" err="1"/>
              <a:t>Between</a:t>
            </a:r>
            <a:r>
              <a:rPr lang="de-AT" dirty="0"/>
              <a:t> </a:t>
            </a:r>
            <a:r>
              <a:rPr lang="de-AT" dirty="0" err="1"/>
              <a:t>coutnry</a:t>
            </a:r>
            <a:r>
              <a:rPr lang="de-AT" dirty="0"/>
              <a:t> </a:t>
            </a:r>
            <a:r>
              <a:rPr lang="de-AT" dirty="0" err="1"/>
              <a:t>inequality</a:t>
            </a:r>
            <a:r>
              <a:rPr lang="de-AT" dirty="0"/>
              <a:t> = Einkommensungleichheit zwischen den Medianeinkommen der Staaten.</a:t>
            </a:r>
          </a:p>
          <a:p>
            <a:endParaRPr lang="de-AT" dirty="0"/>
          </a:p>
          <a:p>
            <a:r>
              <a:rPr lang="de-AT" dirty="0"/>
              <a:t>Was ist zwischen 1920 und 1970 passiert?</a:t>
            </a:r>
          </a:p>
          <a:p>
            <a:pPr marL="228600" indent="-228600">
              <a:buAutoNum type="arabicPeriod"/>
            </a:pPr>
            <a:r>
              <a:rPr lang="de-AT" dirty="0"/>
              <a:t>Ein Haufen Krisen und der 2. Weltkrieg – Kapital wurde zerstört, was zu weniger Einkommen für die Reichen führte.</a:t>
            </a:r>
          </a:p>
          <a:p>
            <a:pPr marL="228600" indent="-228600">
              <a:buAutoNum type="arabicPeriod"/>
            </a:pPr>
            <a:r>
              <a:rPr lang="de-AT" dirty="0"/>
              <a:t>Entstehen einer breiten Mittelschicht</a:t>
            </a:r>
          </a:p>
          <a:p>
            <a:pPr marL="228600" indent="-228600">
              <a:buAutoNum type="arabicPeriod"/>
            </a:pPr>
            <a:r>
              <a:rPr lang="de-AT" dirty="0"/>
              <a:t>Ostblock: geringe Einkommensungleichheit in kommunistischen Ländern (nicht nur im Ostblock auch in Lateinamerika). In Lateinamerika gabs auch viele Landreformen, bei denen Grund und Boden umverteilt wurde.</a:t>
            </a:r>
          </a:p>
          <a:p>
            <a:pPr marL="228600" indent="-228600">
              <a:buAutoNum type="arabicPeriod"/>
            </a:pPr>
            <a:r>
              <a:rPr lang="de-AT" dirty="0"/>
              <a:t>Starke Sozialstaaten in Industrieländern, auch vor dem Hintergrund des „Gespenst des Kommunismus“ (aka wir müssen unsere Arbeit gut behandeln sonst rufen sie die Revolution aus)</a:t>
            </a:r>
          </a:p>
          <a:p>
            <a:endParaRPr lang="de-AT" dirty="0"/>
          </a:p>
          <a:p>
            <a:r>
              <a:rPr lang="de-AT" dirty="0"/>
              <a:t>Was ist seit 1980 passiert?</a:t>
            </a:r>
          </a:p>
          <a:p>
            <a:pPr marL="228600" indent="-228600">
              <a:buAutoNum type="arabicPeriod"/>
            </a:pPr>
            <a:r>
              <a:rPr lang="de-AT" dirty="0"/>
              <a:t>Sozialstaatsabbau, Finanzialisierung. Ungleichheit innerhalb der Industrieländer nimmt zu</a:t>
            </a:r>
          </a:p>
          <a:p>
            <a:pPr marL="228600" indent="-228600">
              <a:buAutoNum type="arabicPeriod"/>
            </a:pPr>
            <a:r>
              <a:rPr lang="de-AT" dirty="0"/>
              <a:t>Globalisierung: Schwellenländer holen voll auf beim Medianeinkommen</a:t>
            </a:r>
          </a:p>
          <a:p>
            <a:pPr marL="228600" indent="-228600">
              <a:buAutoNum type="arabicPeriod"/>
            </a:pPr>
            <a:r>
              <a:rPr lang="de-AT" dirty="0"/>
              <a:t>Zusammenbruch UdSSR: im Ostblock war die </a:t>
            </a:r>
            <a:r>
              <a:rPr lang="de-AT" dirty="0" err="1"/>
              <a:t>within</a:t>
            </a:r>
            <a:r>
              <a:rPr lang="de-AT" dirty="0"/>
              <a:t>-country </a:t>
            </a:r>
            <a:r>
              <a:rPr lang="de-AT" dirty="0" err="1"/>
              <a:t>inequality</a:t>
            </a:r>
            <a:r>
              <a:rPr lang="de-AT" dirty="0"/>
              <a:t> ziemlich gering</a:t>
            </a:r>
          </a:p>
        </p:txBody>
      </p:sp>
      <p:sp>
        <p:nvSpPr>
          <p:cNvPr id="4" name="Foliennummernplatzhalter 3"/>
          <p:cNvSpPr>
            <a:spLocks noGrp="1"/>
          </p:cNvSpPr>
          <p:nvPr>
            <p:ph type="sldNum" sz="quarter" idx="5"/>
          </p:nvPr>
        </p:nvSpPr>
        <p:spPr/>
        <p:txBody>
          <a:bodyPr/>
          <a:lstStyle/>
          <a:p>
            <a:fld id="{D4BFA917-6E12-449C-BA56-47C3C50E9AD2}" type="slidenum">
              <a:rPr lang="de-DE" smtClean="0"/>
              <a:t>24</a:t>
            </a:fld>
            <a:endParaRPr lang="de-DE"/>
          </a:p>
        </p:txBody>
      </p:sp>
    </p:spTree>
    <p:extLst>
      <p:ext uri="{BB962C8B-B14F-4D97-AF65-F5344CB8AC3E}">
        <p14:creationId xmlns:p14="http://schemas.microsoft.com/office/powerpoint/2010/main" val="362761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65000"/>
              </a:schemeClr>
            </a:gs>
            <a:gs pos="19000">
              <a:schemeClr val="bg1"/>
            </a:gs>
            <a:gs pos="74000">
              <a:schemeClr val="bg1"/>
            </a:gs>
            <a:gs pos="100000">
              <a:schemeClr val="accent2">
                <a:lumMod val="60000"/>
                <a:lumOff val="40000"/>
              </a:schemeClr>
            </a:gs>
          </a:gsLst>
          <a:lin ang="5400000" scaled="0"/>
          <a:tileRect/>
        </a:gradFill>
        <a:effectLst/>
      </p:bgPr>
    </p:bg>
    <p:spTree>
      <p:nvGrpSpPr>
        <p:cNvPr id="1" name=""/>
        <p:cNvGrpSpPr/>
        <p:nvPr/>
      </p:nvGrpSpPr>
      <p:grpSpPr>
        <a:xfrm>
          <a:off x="0" y="0"/>
          <a:ext cx="0" cy="0"/>
          <a:chOff x="0" y="0"/>
          <a:chExt cx="0" cy="0"/>
        </a:xfrm>
      </p:grpSpPr>
      <p:pic>
        <p:nvPicPr>
          <p:cNvPr id="7" name="Picture 6" descr="A pile of coins&#10;&#10;Description automatically generated with medium confidence">
            <a:extLst>
              <a:ext uri="{FF2B5EF4-FFF2-40B4-BE49-F238E27FC236}">
                <a16:creationId xmlns:a16="http://schemas.microsoft.com/office/drawing/2014/main" id="{5C37E179-97C9-40D8-A3D3-092750B572AE}"/>
              </a:ext>
            </a:extLst>
          </p:cNvPr>
          <p:cNvPicPr>
            <a:picLocks noChangeAspect="1"/>
          </p:cNvPicPr>
          <p:nvPr userDrawn="1"/>
        </p:nvPicPr>
        <p:blipFill>
          <a:blip r:embed="rId2">
            <a:alphaModFix amt="21000"/>
            <a:extLst>
              <a:ext uri="{28A0092B-C50C-407E-A947-70E740481C1C}">
                <a14:useLocalDpi xmlns:a14="http://schemas.microsoft.com/office/drawing/2010/main" val="0"/>
              </a:ext>
            </a:extLst>
          </a:blip>
          <a:stretch>
            <a:fillRect/>
          </a:stretch>
        </p:blipFill>
        <p:spPr>
          <a:xfrm>
            <a:off x="0" y="-9411"/>
            <a:ext cx="12979400" cy="6895306"/>
          </a:xfrm>
          <a:prstGeom prst="rect">
            <a:avLst/>
          </a:prstGeom>
        </p:spPr>
      </p:pic>
      <p:sp>
        <p:nvSpPr>
          <p:cNvPr id="2" name="Title 1">
            <a:extLst>
              <a:ext uri="{FF2B5EF4-FFF2-40B4-BE49-F238E27FC236}">
                <a16:creationId xmlns:a16="http://schemas.microsoft.com/office/drawing/2014/main" id="{E1B7D4F6-2314-4BA8-9E12-D71266E11D4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de-DE" dirty="0"/>
          </a:p>
        </p:txBody>
      </p:sp>
      <p:sp>
        <p:nvSpPr>
          <p:cNvPr id="3" name="Subtitle 2">
            <a:extLst>
              <a:ext uri="{FF2B5EF4-FFF2-40B4-BE49-F238E27FC236}">
                <a16:creationId xmlns:a16="http://schemas.microsoft.com/office/drawing/2014/main" id="{EF18BF2C-5403-4FD1-AFB7-351F0C260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de-DE" dirty="0"/>
          </a:p>
        </p:txBody>
      </p:sp>
      <p:sp>
        <p:nvSpPr>
          <p:cNvPr id="4" name="Date Placeholder 3">
            <a:extLst>
              <a:ext uri="{FF2B5EF4-FFF2-40B4-BE49-F238E27FC236}">
                <a16:creationId xmlns:a16="http://schemas.microsoft.com/office/drawing/2014/main" id="{0370870B-0260-4E3A-9CFD-BA05BE5788B1}"/>
              </a:ext>
            </a:extLst>
          </p:cNvPr>
          <p:cNvSpPr>
            <a:spLocks noGrp="1"/>
          </p:cNvSpPr>
          <p:nvPr>
            <p:ph type="dt" sz="half" idx="10"/>
          </p:nvPr>
        </p:nvSpPr>
        <p:spPr/>
        <p:txBody>
          <a:bodyPr/>
          <a:lstStyle/>
          <a:p>
            <a:r>
              <a:rPr lang="de-DE"/>
              <a:t>13.11.2025</a:t>
            </a:r>
          </a:p>
        </p:txBody>
      </p:sp>
      <p:sp>
        <p:nvSpPr>
          <p:cNvPr id="5" name="Footer Placeholder 4">
            <a:extLst>
              <a:ext uri="{FF2B5EF4-FFF2-40B4-BE49-F238E27FC236}">
                <a16:creationId xmlns:a16="http://schemas.microsoft.com/office/drawing/2014/main" id="{8D4C33DA-FCE2-4CD0-82C2-611E249C414E}"/>
              </a:ext>
            </a:extLst>
          </p:cNvPr>
          <p:cNvSpPr>
            <a:spLocks noGrp="1"/>
          </p:cNvSpPr>
          <p:nvPr>
            <p:ph type="ftr" sz="quarter" idx="11"/>
          </p:nvPr>
        </p:nvSpPr>
        <p:spPr/>
        <p:txBody>
          <a:bodyPr/>
          <a:lstStyle/>
          <a:p>
            <a:r>
              <a:rPr lang="de-DE"/>
              <a:t>Steuergerechtigkeit und Ungleichheit | Kai J. Lingnau</a:t>
            </a:r>
          </a:p>
        </p:txBody>
      </p:sp>
      <p:sp>
        <p:nvSpPr>
          <p:cNvPr id="6" name="Slide Number Placeholder 5">
            <a:extLst>
              <a:ext uri="{FF2B5EF4-FFF2-40B4-BE49-F238E27FC236}">
                <a16:creationId xmlns:a16="http://schemas.microsoft.com/office/drawing/2014/main" id="{A2C05DB9-A744-4453-B4B5-862C3F3AD8E9}"/>
              </a:ext>
            </a:extLst>
          </p:cNvPr>
          <p:cNvSpPr>
            <a:spLocks noGrp="1"/>
          </p:cNvSpPr>
          <p:nvPr>
            <p:ph type="sldNum" sz="quarter" idx="12"/>
          </p:nvPr>
        </p:nvSpPr>
        <p:spPr/>
        <p:txBody>
          <a:bodyPr/>
          <a:lstStyle/>
          <a:p>
            <a:fld id="{3BCEFD86-2525-4952-84D0-968E03961A76}" type="slidenum">
              <a:rPr lang="de-DE" smtClean="0"/>
              <a:t>‹Nr.›</a:t>
            </a:fld>
            <a:endParaRPr lang="de-DE"/>
          </a:p>
        </p:txBody>
      </p:sp>
    </p:spTree>
    <p:extLst>
      <p:ext uri="{BB962C8B-B14F-4D97-AF65-F5344CB8AC3E}">
        <p14:creationId xmlns:p14="http://schemas.microsoft.com/office/powerpoint/2010/main" val="398091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5C38-77DD-40F9-9A88-D846577EC3AF}"/>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3F133E13-F2DD-4BE3-B866-62F2F93893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83F9515-805A-4DB5-B136-8C405F313258}"/>
              </a:ext>
            </a:extLst>
          </p:cNvPr>
          <p:cNvSpPr>
            <a:spLocks noGrp="1"/>
          </p:cNvSpPr>
          <p:nvPr>
            <p:ph type="dt" sz="half" idx="10"/>
          </p:nvPr>
        </p:nvSpPr>
        <p:spPr/>
        <p:txBody>
          <a:bodyPr/>
          <a:lstStyle/>
          <a:p>
            <a:r>
              <a:rPr lang="de-DE"/>
              <a:t>13.11.2025</a:t>
            </a:r>
          </a:p>
        </p:txBody>
      </p:sp>
      <p:sp>
        <p:nvSpPr>
          <p:cNvPr id="5" name="Footer Placeholder 4">
            <a:extLst>
              <a:ext uri="{FF2B5EF4-FFF2-40B4-BE49-F238E27FC236}">
                <a16:creationId xmlns:a16="http://schemas.microsoft.com/office/drawing/2014/main" id="{B8B68AC9-894D-4312-9AB2-F541AD1D0D56}"/>
              </a:ext>
            </a:extLst>
          </p:cNvPr>
          <p:cNvSpPr>
            <a:spLocks noGrp="1"/>
          </p:cNvSpPr>
          <p:nvPr>
            <p:ph type="ftr" sz="quarter" idx="11"/>
          </p:nvPr>
        </p:nvSpPr>
        <p:spPr/>
        <p:txBody>
          <a:bodyPr/>
          <a:lstStyle/>
          <a:p>
            <a:r>
              <a:rPr lang="de-DE"/>
              <a:t>Steuergerechtigkeit und Ungleichheit | Kai J. Lingnau</a:t>
            </a:r>
          </a:p>
        </p:txBody>
      </p:sp>
      <p:sp>
        <p:nvSpPr>
          <p:cNvPr id="6" name="Slide Number Placeholder 5">
            <a:extLst>
              <a:ext uri="{FF2B5EF4-FFF2-40B4-BE49-F238E27FC236}">
                <a16:creationId xmlns:a16="http://schemas.microsoft.com/office/drawing/2014/main" id="{578943B3-CD34-4B8E-8501-72A8778DD147}"/>
              </a:ext>
            </a:extLst>
          </p:cNvPr>
          <p:cNvSpPr>
            <a:spLocks noGrp="1"/>
          </p:cNvSpPr>
          <p:nvPr>
            <p:ph type="sldNum" sz="quarter" idx="12"/>
          </p:nvPr>
        </p:nvSpPr>
        <p:spPr/>
        <p:txBody>
          <a:bodyPr/>
          <a:lstStyle/>
          <a:p>
            <a:fld id="{3BCEFD86-2525-4952-84D0-968E03961A76}" type="slidenum">
              <a:rPr lang="de-DE" smtClean="0"/>
              <a:t>‹Nr.›</a:t>
            </a:fld>
            <a:endParaRPr lang="de-DE"/>
          </a:p>
        </p:txBody>
      </p:sp>
    </p:spTree>
    <p:extLst>
      <p:ext uri="{BB962C8B-B14F-4D97-AF65-F5344CB8AC3E}">
        <p14:creationId xmlns:p14="http://schemas.microsoft.com/office/powerpoint/2010/main" val="240100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89F45E-DBE6-423F-8685-F2D12EDED4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934CEFF1-2444-4A5E-8A83-5C1DBE9A4E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5C77C08-10A9-4717-AD18-634F8C712241}"/>
              </a:ext>
            </a:extLst>
          </p:cNvPr>
          <p:cNvSpPr>
            <a:spLocks noGrp="1"/>
          </p:cNvSpPr>
          <p:nvPr>
            <p:ph type="dt" sz="half" idx="10"/>
          </p:nvPr>
        </p:nvSpPr>
        <p:spPr/>
        <p:txBody>
          <a:bodyPr/>
          <a:lstStyle/>
          <a:p>
            <a:r>
              <a:rPr lang="de-DE"/>
              <a:t>13.11.2025</a:t>
            </a:r>
          </a:p>
        </p:txBody>
      </p:sp>
      <p:sp>
        <p:nvSpPr>
          <p:cNvPr id="5" name="Footer Placeholder 4">
            <a:extLst>
              <a:ext uri="{FF2B5EF4-FFF2-40B4-BE49-F238E27FC236}">
                <a16:creationId xmlns:a16="http://schemas.microsoft.com/office/drawing/2014/main" id="{235ADB44-DCEA-428F-99CB-9A2B250C16B0}"/>
              </a:ext>
            </a:extLst>
          </p:cNvPr>
          <p:cNvSpPr>
            <a:spLocks noGrp="1"/>
          </p:cNvSpPr>
          <p:nvPr>
            <p:ph type="ftr" sz="quarter" idx="11"/>
          </p:nvPr>
        </p:nvSpPr>
        <p:spPr/>
        <p:txBody>
          <a:bodyPr/>
          <a:lstStyle/>
          <a:p>
            <a:r>
              <a:rPr lang="de-DE"/>
              <a:t>Steuergerechtigkeit und Ungleichheit | Kai J. Lingnau</a:t>
            </a:r>
          </a:p>
        </p:txBody>
      </p:sp>
      <p:sp>
        <p:nvSpPr>
          <p:cNvPr id="6" name="Slide Number Placeholder 5">
            <a:extLst>
              <a:ext uri="{FF2B5EF4-FFF2-40B4-BE49-F238E27FC236}">
                <a16:creationId xmlns:a16="http://schemas.microsoft.com/office/drawing/2014/main" id="{6D172D1E-1267-4724-90EA-AFC51C5D7EB9}"/>
              </a:ext>
            </a:extLst>
          </p:cNvPr>
          <p:cNvSpPr>
            <a:spLocks noGrp="1"/>
          </p:cNvSpPr>
          <p:nvPr>
            <p:ph type="sldNum" sz="quarter" idx="12"/>
          </p:nvPr>
        </p:nvSpPr>
        <p:spPr/>
        <p:txBody>
          <a:bodyPr/>
          <a:lstStyle/>
          <a:p>
            <a:fld id="{3BCEFD86-2525-4952-84D0-968E03961A76}" type="slidenum">
              <a:rPr lang="de-DE" smtClean="0"/>
              <a:t>‹Nr.›</a:t>
            </a:fld>
            <a:endParaRPr lang="de-DE"/>
          </a:p>
        </p:txBody>
      </p:sp>
    </p:spTree>
    <p:extLst>
      <p:ext uri="{BB962C8B-B14F-4D97-AF65-F5344CB8AC3E}">
        <p14:creationId xmlns:p14="http://schemas.microsoft.com/office/powerpoint/2010/main" val="7210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42C4-35D9-4C1D-A54F-5F2F2433AE0B}"/>
              </a:ext>
            </a:extLst>
          </p:cNvPr>
          <p:cNvSpPr>
            <a:spLocks noGrp="1"/>
          </p:cNvSpPr>
          <p:nvPr>
            <p:ph type="title"/>
          </p:nvPr>
        </p:nvSpPr>
        <p:spPr/>
        <p:txBody>
          <a:bodyPr/>
          <a:lstStyle>
            <a:lvl1pPr>
              <a:defRPr sz="4000"/>
            </a:lvl1pPr>
          </a:lstStyle>
          <a:p>
            <a:r>
              <a:rPr lang="en-US" dirty="0"/>
              <a:t>Click to edit Master title style</a:t>
            </a:r>
            <a:endParaRPr lang="de-DE" dirty="0"/>
          </a:p>
        </p:txBody>
      </p:sp>
      <p:sp>
        <p:nvSpPr>
          <p:cNvPr id="3" name="Content Placeholder 2">
            <a:extLst>
              <a:ext uri="{FF2B5EF4-FFF2-40B4-BE49-F238E27FC236}">
                <a16:creationId xmlns:a16="http://schemas.microsoft.com/office/drawing/2014/main" id="{CF88BA39-1E34-42AF-AA1E-69CC4C7BE04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Date Placeholder 3">
            <a:extLst>
              <a:ext uri="{FF2B5EF4-FFF2-40B4-BE49-F238E27FC236}">
                <a16:creationId xmlns:a16="http://schemas.microsoft.com/office/drawing/2014/main" id="{8D16E664-9AE1-41AD-90F7-07B6C2EACB63}"/>
              </a:ext>
            </a:extLst>
          </p:cNvPr>
          <p:cNvSpPr>
            <a:spLocks noGrp="1"/>
          </p:cNvSpPr>
          <p:nvPr>
            <p:ph type="dt" sz="half" idx="10"/>
          </p:nvPr>
        </p:nvSpPr>
        <p:spPr/>
        <p:txBody>
          <a:bodyPr/>
          <a:lstStyle/>
          <a:p>
            <a:r>
              <a:rPr lang="de-DE"/>
              <a:t>13.11.2025</a:t>
            </a:r>
          </a:p>
        </p:txBody>
      </p:sp>
      <p:sp>
        <p:nvSpPr>
          <p:cNvPr id="5" name="Footer Placeholder 4">
            <a:extLst>
              <a:ext uri="{FF2B5EF4-FFF2-40B4-BE49-F238E27FC236}">
                <a16:creationId xmlns:a16="http://schemas.microsoft.com/office/drawing/2014/main" id="{F456A4A9-6DD2-407F-8BF2-F280BD6236D6}"/>
              </a:ext>
            </a:extLst>
          </p:cNvPr>
          <p:cNvSpPr>
            <a:spLocks noGrp="1"/>
          </p:cNvSpPr>
          <p:nvPr>
            <p:ph type="ftr" sz="quarter" idx="11"/>
          </p:nvPr>
        </p:nvSpPr>
        <p:spPr/>
        <p:txBody>
          <a:bodyPr/>
          <a:lstStyle/>
          <a:p>
            <a:r>
              <a:rPr lang="de-DE"/>
              <a:t>Steuergerechtigkeit und Ungleichheit | Kai J. Lingnau</a:t>
            </a:r>
          </a:p>
        </p:txBody>
      </p:sp>
      <p:sp>
        <p:nvSpPr>
          <p:cNvPr id="6" name="Slide Number Placeholder 5">
            <a:extLst>
              <a:ext uri="{FF2B5EF4-FFF2-40B4-BE49-F238E27FC236}">
                <a16:creationId xmlns:a16="http://schemas.microsoft.com/office/drawing/2014/main" id="{39632868-DFBC-4D9B-9664-2CB1A497A8CC}"/>
              </a:ext>
            </a:extLst>
          </p:cNvPr>
          <p:cNvSpPr>
            <a:spLocks noGrp="1"/>
          </p:cNvSpPr>
          <p:nvPr>
            <p:ph type="sldNum" sz="quarter" idx="12"/>
          </p:nvPr>
        </p:nvSpPr>
        <p:spPr/>
        <p:txBody>
          <a:bodyPr/>
          <a:lstStyle/>
          <a:p>
            <a:fld id="{3BCEFD86-2525-4952-84D0-968E03961A76}" type="slidenum">
              <a:rPr lang="de-DE" smtClean="0"/>
              <a:t>‹Nr.›</a:t>
            </a:fld>
            <a:endParaRPr lang="de-DE"/>
          </a:p>
        </p:txBody>
      </p:sp>
    </p:spTree>
    <p:extLst>
      <p:ext uri="{BB962C8B-B14F-4D97-AF65-F5344CB8AC3E}">
        <p14:creationId xmlns:p14="http://schemas.microsoft.com/office/powerpoint/2010/main" val="217769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flip="none" rotWithShape="1">
          <a:gsLst>
            <a:gs pos="0">
              <a:schemeClr val="bg1">
                <a:lumMod val="65000"/>
              </a:schemeClr>
            </a:gs>
            <a:gs pos="19000">
              <a:schemeClr val="bg1"/>
            </a:gs>
            <a:gs pos="74000">
              <a:schemeClr val="bg1"/>
            </a:gs>
            <a:gs pos="100000">
              <a:schemeClr val="accent2">
                <a:lumMod val="60000"/>
                <a:lumOff val="40000"/>
              </a:schemeClr>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61EB-C721-4336-B32B-31728CAE18A0}"/>
              </a:ext>
            </a:extLst>
          </p:cNvPr>
          <p:cNvSpPr>
            <a:spLocks noGrp="1"/>
          </p:cNvSpPr>
          <p:nvPr>
            <p:ph type="title"/>
          </p:nvPr>
        </p:nvSpPr>
        <p:spPr>
          <a:xfrm>
            <a:off x="831850" y="1709738"/>
            <a:ext cx="10515600" cy="2852737"/>
          </a:xfrm>
        </p:spPr>
        <p:txBody>
          <a:bodyPr anchor="b">
            <a:normAutofit/>
          </a:bodyPr>
          <a:lstStyle>
            <a:lvl1pPr>
              <a:defRPr sz="5400"/>
            </a:lvl1pPr>
          </a:lstStyle>
          <a:p>
            <a:r>
              <a:rPr lang="en-US" dirty="0"/>
              <a:t>Click to edit Master title style</a:t>
            </a:r>
            <a:endParaRPr lang="de-DE" dirty="0"/>
          </a:p>
        </p:txBody>
      </p:sp>
      <p:sp>
        <p:nvSpPr>
          <p:cNvPr id="3" name="Text Placeholder 2">
            <a:extLst>
              <a:ext uri="{FF2B5EF4-FFF2-40B4-BE49-F238E27FC236}">
                <a16:creationId xmlns:a16="http://schemas.microsoft.com/office/drawing/2014/main" id="{932A2782-ED58-45EB-87F6-D7DD7158ACDD}"/>
              </a:ext>
            </a:extLst>
          </p:cNvPr>
          <p:cNvSpPr>
            <a:spLocks noGrp="1"/>
          </p:cNvSpPr>
          <p:nvPr>
            <p:ph type="body" idx="1"/>
          </p:nvPr>
        </p:nvSpPr>
        <p:spPr>
          <a:xfrm>
            <a:off x="831850" y="4589463"/>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3D5022D-25B1-4D86-A99A-608D68ABEB00}"/>
              </a:ext>
            </a:extLst>
          </p:cNvPr>
          <p:cNvSpPr>
            <a:spLocks noGrp="1"/>
          </p:cNvSpPr>
          <p:nvPr>
            <p:ph type="dt" sz="half" idx="10"/>
          </p:nvPr>
        </p:nvSpPr>
        <p:spPr/>
        <p:txBody>
          <a:bodyPr/>
          <a:lstStyle/>
          <a:p>
            <a:r>
              <a:rPr lang="de-DE"/>
              <a:t>13.11.2025</a:t>
            </a:r>
          </a:p>
        </p:txBody>
      </p:sp>
      <p:sp>
        <p:nvSpPr>
          <p:cNvPr id="5" name="Footer Placeholder 4">
            <a:extLst>
              <a:ext uri="{FF2B5EF4-FFF2-40B4-BE49-F238E27FC236}">
                <a16:creationId xmlns:a16="http://schemas.microsoft.com/office/drawing/2014/main" id="{C3935DCF-A4E6-404E-9A07-CF4B5B4A96F7}"/>
              </a:ext>
            </a:extLst>
          </p:cNvPr>
          <p:cNvSpPr>
            <a:spLocks noGrp="1"/>
          </p:cNvSpPr>
          <p:nvPr>
            <p:ph type="ftr" sz="quarter" idx="11"/>
          </p:nvPr>
        </p:nvSpPr>
        <p:spPr>
          <a:xfrm>
            <a:off x="2951017" y="6356350"/>
            <a:ext cx="6754957" cy="365125"/>
          </a:xfrm>
        </p:spPr>
        <p:txBody>
          <a:bodyPr/>
          <a:lstStyle/>
          <a:p>
            <a:r>
              <a:rPr lang="de-DE"/>
              <a:t>Steuergerechtigkeit und Ungleichheit | Kai J. Lingnau</a:t>
            </a:r>
          </a:p>
        </p:txBody>
      </p:sp>
      <p:sp>
        <p:nvSpPr>
          <p:cNvPr id="6" name="Slide Number Placeholder 5">
            <a:extLst>
              <a:ext uri="{FF2B5EF4-FFF2-40B4-BE49-F238E27FC236}">
                <a16:creationId xmlns:a16="http://schemas.microsoft.com/office/drawing/2014/main" id="{00D09D9C-92EA-44A4-8932-C26B242C5C29}"/>
              </a:ext>
            </a:extLst>
          </p:cNvPr>
          <p:cNvSpPr>
            <a:spLocks noGrp="1"/>
          </p:cNvSpPr>
          <p:nvPr>
            <p:ph type="sldNum" sz="quarter" idx="12"/>
          </p:nvPr>
        </p:nvSpPr>
        <p:spPr>
          <a:xfrm>
            <a:off x="10556355" y="6356350"/>
            <a:ext cx="791095" cy="365125"/>
          </a:xfrm>
        </p:spPr>
        <p:txBody>
          <a:bodyPr/>
          <a:lstStyle/>
          <a:p>
            <a:fld id="{3BCEFD86-2525-4952-84D0-968E03961A76}" type="slidenum">
              <a:rPr lang="de-DE" smtClean="0"/>
              <a:t>‹Nr.›</a:t>
            </a:fld>
            <a:endParaRPr lang="de-DE"/>
          </a:p>
        </p:txBody>
      </p:sp>
      <p:pic>
        <p:nvPicPr>
          <p:cNvPr id="8" name="Picture 7">
            <a:extLst>
              <a:ext uri="{FF2B5EF4-FFF2-40B4-BE49-F238E27FC236}">
                <a16:creationId xmlns:a16="http://schemas.microsoft.com/office/drawing/2014/main" id="{1AA52DE1-424D-4A09-95AC-19747E9B89A2}"/>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7097802" y="0"/>
            <a:ext cx="5551397" cy="5551397"/>
          </a:xfrm>
          <a:prstGeom prst="rect">
            <a:avLst/>
          </a:prstGeom>
        </p:spPr>
      </p:pic>
    </p:spTree>
    <p:extLst>
      <p:ext uri="{BB962C8B-B14F-4D97-AF65-F5344CB8AC3E}">
        <p14:creationId xmlns:p14="http://schemas.microsoft.com/office/powerpoint/2010/main" val="98192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CDB4-35BC-49C3-9A3A-BC2714339BE0}"/>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06B6C90E-6EC8-46A7-B83B-7AE46D3B1F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8A0D04B0-9246-4A8E-AADB-758FD9D78F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B1D57F56-AB8D-4E3B-90FA-EEB6F732D22D}"/>
              </a:ext>
            </a:extLst>
          </p:cNvPr>
          <p:cNvSpPr>
            <a:spLocks noGrp="1"/>
          </p:cNvSpPr>
          <p:nvPr>
            <p:ph type="dt" sz="half" idx="10"/>
          </p:nvPr>
        </p:nvSpPr>
        <p:spPr/>
        <p:txBody>
          <a:bodyPr/>
          <a:lstStyle/>
          <a:p>
            <a:r>
              <a:rPr lang="de-DE"/>
              <a:t>13.11.2025</a:t>
            </a:r>
          </a:p>
        </p:txBody>
      </p:sp>
      <p:sp>
        <p:nvSpPr>
          <p:cNvPr id="6" name="Footer Placeholder 5">
            <a:extLst>
              <a:ext uri="{FF2B5EF4-FFF2-40B4-BE49-F238E27FC236}">
                <a16:creationId xmlns:a16="http://schemas.microsoft.com/office/drawing/2014/main" id="{8184D04C-3439-4666-8BD7-DC2AABAD63E5}"/>
              </a:ext>
            </a:extLst>
          </p:cNvPr>
          <p:cNvSpPr>
            <a:spLocks noGrp="1"/>
          </p:cNvSpPr>
          <p:nvPr>
            <p:ph type="ftr" sz="quarter" idx="11"/>
          </p:nvPr>
        </p:nvSpPr>
        <p:spPr/>
        <p:txBody>
          <a:bodyPr/>
          <a:lstStyle/>
          <a:p>
            <a:r>
              <a:rPr lang="de-DE"/>
              <a:t>Steuergerechtigkeit und Ungleichheit | Kai J. Lingnau</a:t>
            </a:r>
          </a:p>
        </p:txBody>
      </p:sp>
      <p:sp>
        <p:nvSpPr>
          <p:cNvPr id="7" name="Slide Number Placeholder 6">
            <a:extLst>
              <a:ext uri="{FF2B5EF4-FFF2-40B4-BE49-F238E27FC236}">
                <a16:creationId xmlns:a16="http://schemas.microsoft.com/office/drawing/2014/main" id="{252E7AA7-54BB-44FF-AE85-B4F9ADB21E74}"/>
              </a:ext>
            </a:extLst>
          </p:cNvPr>
          <p:cNvSpPr>
            <a:spLocks noGrp="1"/>
          </p:cNvSpPr>
          <p:nvPr>
            <p:ph type="sldNum" sz="quarter" idx="12"/>
          </p:nvPr>
        </p:nvSpPr>
        <p:spPr/>
        <p:txBody>
          <a:bodyPr/>
          <a:lstStyle/>
          <a:p>
            <a:fld id="{3BCEFD86-2525-4952-84D0-968E03961A76}" type="slidenum">
              <a:rPr lang="de-DE" smtClean="0"/>
              <a:t>‹Nr.›</a:t>
            </a:fld>
            <a:endParaRPr lang="de-DE"/>
          </a:p>
        </p:txBody>
      </p:sp>
    </p:spTree>
    <p:extLst>
      <p:ext uri="{BB962C8B-B14F-4D97-AF65-F5344CB8AC3E}">
        <p14:creationId xmlns:p14="http://schemas.microsoft.com/office/powerpoint/2010/main" val="95012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ABAB-8637-429D-AAFB-966D1C85DF9A}"/>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EF025C1-6486-4121-A88C-A444F07FC3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3427DC-A864-4793-8E74-31B35EE0A1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C498F08C-1D73-4C3D-B5C0-5BE3676EA2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2E1E3C-6038-4DE3-902F-5B08F8F481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254DF2EF-FB5C-4744-AF37-F933A92E7C1F}"/>
              </a:ext>
            </a:extLst>
          </p:cNvPr>
          <p:cNvSpPr>
            <a:spLocks noGrp="1"/>
          </p:cNvSpPr>
          <p:nvPr>
            <p:ph type="dt" sz="half" idx="10"/>
          </p:nvPr>
        </p:nvSpPr>
        <p:spPr/>
        <p:txBody>
          <a:bodyPr/>
          <a:lstStyle/>
          <a:p>
            <a:r>
              <a:rPr lang="de-DE"/>
              <a:t>13.11.2025</a:t>
            </a:r>
          </a:p>
        </p:txBody>
      </p:sp>
      <p:sp>
        <p:nvSpPr>
          <p:cNvPr id="8" name="Footer Placeholder 7">
            <a:extLst>
              <a:ext uri="{FF2B5EF4-FFF2-40B4-BE49-F238E27FC236}">
                <a16:creationId xmlns:a16="http://schemas.microsoft.com/office/drawing/2014/main" id="{72326997-E311-4BE9-AB12-89ED23757A9F}"/>
              </a:ext>
            </a:extLst>
          </p:cNvPr>
          <p:cNvSpPr>
            <a:spLocks noGrp="1"/>
          </p:cNvSpPr>
          <p:nvPr>
            <p:ph type="ftr" sz="quarter" idx="11"/>
          </p:nvPr>
        </p:nvSpPr>
        <p:spPr/>
        <p:txBody>
          <a:bodyPr/>
          <a:lstStyle/>
          <a:p>
            <a:r>
              <a:rPr lang="de-DE"/>
              <a:t>Steuergerechtigkeit und Ungleichheit | Kai J. Lingnau</a:t>
            </a:r>
          </a:p>
        </p:txBody>
      </p:sp>
      <p:sp>
        <p:nvSpPr>
          <p:cNvPr id="9" name="Slide Number Placeholder 8">
            <a:extLst>
              <a:ext uri="{FF2B5EF4-FFF2-40B4-BE49-F238E27FC236}">
                <a16:creationId xmlns:a16="http://schemas.microsoft.com/office/drawing/2014/main" id="{AEB0A243-9FBA-43FE-9721-E4ECB0035BEF}"/>
              </a:ext>
            </a:extLst>
          </p:cNvPr>
          <p:cNvSpPr>
            <a:spLocks noGrp="1"/>
          </p:cNvSpPr>
          <p:nvPr>
            <p:ph type="sldNum" sz="quarter" idx="12"/>
          </p:nvPr>
        </p:nvSpPr>
        <p:spPr/>
        <p:txBody>
          <a:bodyPr/>
          <a:lstStyle/>
          <a:p>
            <a:fld id="{3BCEFD86-2525-4952-84D0-968E03961A76}" type="slidenum">
              <a:rPr lang="de-DE" smtClean="0"/>
              <a:t>‹Nr.›</a:t>
            </a:fld>
            <a:endParaRPr lang="de-DE"/>
          </a:p>
        </p:txBody>
      </p:sp>
    </p:spTree>
    <p:extLst>
      <p:ext uri="{BB962C8B-B14F-4D97-AF65-F5344CB8AC3E}">
        <p14:creationId xmlns:p14="http://schemas.microsoft.com/office/powerpoint/2010/main" val="97624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642A-1E2C-4A44-965F-CEABF75E74A3}"/>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6F010BB7-A3D5-4585-AA58-37A12A36D949}"/>
              </a:ext>
            </a:extLst>
          </p:cNvPr>
          <p:cNvSpPr>
            <a:spLocks noGrp="1"/>
          </p:cNvSpPr>
          <p:nvPr>
            <p:ph type="dt" sz="half" idx="10"/>
          </p:nvPr>
        </p:nvSpPr>
        <p:spPr/>
        <p:txBody>
          <a:bodyPr/>
          <a:lstStyle/>
          <a:p>
            <a:r>
              <a:rPr lang="de-DE"/>
              <a:t>13.11.2025</a:t>
            </a:r>
          </a:p>
        </p:txBody>
      </p:sp>
      <p:sp>
        <p:nvSpPr>
          <p:cNvPr id="4" name="Footer Placeholder 3">
            <a:extLst>
              <a:ext uri="{FF2B5EF4-FFF2-40B4-BE49-F238E27FC236}">
                <a16:creationId xmlns:a16="http://schemas.microsoft.com/office/drawing/2014/main" id="{510DF9FD-BB71-43DC-ABB5-501E34D0F6BE}"/>
              </a:ext>
            </a:extLst>
          </p:cNvPr>
          <p:cNvSpPr>
            <a:spLocks noGrp="1"/>
          </p:cNvSpPr>
          <p:nvPr>
            <p:ph type="ftr" sz="quarter" idx="11"/>
          </p:nvPr>
        </p:nvSpPr>
        <p:spPr/>
        <p:txBody>
          <a:bodyPr/>
          <a:lstStyle/>
          <a:p>
            <a:r>
              <a:rPr lang="de-DE"/>
              <a:t>Steuergerechtigkeit und Ungleichheit | Kai J. Lingnau</a:t>
            </a:r>
          </a:p>
        </p:txBody>
      </p:sp>
      <p:sp>
        <p:nvSpPr>
          <p:cNvPr id="5" name="Slide Number Placeholder 4">
            <a:extLst>
              <a:ext uri="{FF2B5EF4-FFF2-40B4-BE49-F238E27FC236}">
                <a16:creationId xmlns:a16="http://schemas.microsoft.com/office/drawing/2014/main" id="{8F16C1D8-F6DC-4ABD-A42D-7BAE3E152BA9}"/>
              </a:ext>
            </a:extLst>
          </p:cNvPr>
          <p:cNvSpPr>
            <a:spLocks noGrp="1"/>
          </p:cNvSpPr>
          <p:nvPr>
            <p:ph type="sldNum" sz="quarter" idx="12"/>
          </p:nvPr>
        </p:nvSpPr>
        <p:spPr/>
        <p:txBody>
          <a:bodyPr/>
          <a:lstStyle/>
          <a:p>
            <a:fld id="{3BCEFD86-2525-4952-84D0-968E03961A76}" type="slidenum">
              <a:rPr lang="de-DE" smtClean="0"/>
              <a:t>‹Nr.›</a:t>
            </a:fld>
            <a:endParaRPr lang="de-DE"/>
          </a:p>
        </p:txBody>
      </p:sp>
    </p:spTree>
    <p:extLst>
      <p:ext uri="{BB962C8B-B14F-4D97-AF65-F5344CB8AC3E}">
        <p14:creationId xmlns:p14="http://schemas.microsoft.com/office/powerpoint/2010/main" val="210800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8BBAA-2680-4FD8-8E35-88925D8FED05}"/>
              </a:ext>
            </a:extLst>
          </p:cNvPr>
          <p:cNvSpPr>
            <a:spLocks noGrp="1"/>
          </p:cNvSpPr>
          <p:nvPr>
            <p:ph type="dt" sz="half" idx="10"/>
          </p:nvPr>
        </p:nvSpPr>
        <p:spPr/>
        <p:txBody>
          <a:bodyPr/>
          <a:lstStyle/>
          <a:p>
            <a:r>
              <a:rPr lang="de-DE"/>
              <a:t>13.11.2025</a:t>
            </a:r>
          </a:p>
        </p:txBody>
      </p:sp>
      <p:sp>
        <p:nvSpPr>
          <p:cNvPr id="3" name="Footer Placeholder 2">
            <a:extLst>
              <a:ext uri="{FF2B5EF4-FFF2-40B4-BE49-F238E27FC236}">
                <a16:creationId xmlns:a16="http://schemas.microsoft.com/office/drawing/2014/main" id="{50D202FD-E02C-4F35-8668-68E94613BF30}"/>
              </a:ext>
            </a:extLst>
          </p:cNvPr>
          <p:cNvSpPr>
            <a:spLocks noGrp="1"/>
          </p:cNvSpPr>
          <p:nvPr>
            <p:ph type="ftr" sz="quarter" idx="11"/>
          </p:nvPr>
        </p:nvSpPr>
        <p:spPr/>
        <p:txBody>
          <a:bodyPr/>
          <a:lstStyle/>
          <a:p>
            <a:r>
              <a:rPr lang="de-DE"/>
              <a:t>Steuergerechtigkeit und Ungleichheit | Kai J. Lingnau</a:t>
            </a:r>
          </a:p>
        </p:txBody>
      </p:sp>
      <p:sp>
        <p:nvSpPr>
          <p:cNvPr id="4" name="Slide Number Placeholder 3">
            <a:extLst>
              <a:ext uri="{FF2B5EF4-FFF2-40B4-BE49-F238E27FC236}">
                <a16:creationId xmlns:a16="http://schemas.microsoft.com/office/drawing/2014/main" id="{8242DAA7-F907-46D0-A2B4-F470AC9B1D57}"/>
              </a:ext>
            </a:extLst>
          </p:cNvPr>
          <p:cNvSpPr>
            <a:spLocks noGrp="1"/>
          </p:cNvSpPr>
          <p:nvPr>
            <p:ph type="sldNum" sz="quarter" idx="12"/>
          </p:nvPr>
        </p:nvSpPr>
        <p:spPr/>
        <p:txBody>
          <a:bodyPr/>
          <a:lstStyle/>
          <a:p>
            <a:fld id="{3BCEFD86-2525-4952-84D0-968E03961A76}" type="slidenum">
              <a:rPr lang="de-DE" smtClean="0"/>
              <a:t>‹Nr.›</a:t>
            </a:fld>
            <a:endParaRPr lang="de-DE"/>
          </a:p>
        </p:txBody>
      </p:sp>
    </p:spTree>
    <p:extLst>
      <p:ext uri="{BB962C8B-B14F-4D97-AF65-F5344CB8AC3E}">
        <p14:creationId xmlns:p14="http://schemas.microsoft.com/office/powerpoint/2010/main" val="416217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DF6B-B0E1-4023-AED4-7AF5CF11C3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DD08E6C4-628D-4F16-90F7-E2E9F33EC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9FAF8FDE-A4E6-4342-A506-D00F55F26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BF9382-C8FF-4DDE-8967-DE7A5C48349F}"/>
              </a:ext>
            </a:extLst>
          </p:cNvPr>
          <p:cNvSpPr>
            <a:spLocks noGrp="1"/>
          </p:cNvSpPr>
          <p:nvPr>
            <p:ph type="dt" sz="half" idx="10"/>
          </p:nvPr>
        </p:nvSpPr>
        <p:spPr/>
        <p:txBody>
          <a:bodyPr/>
          <a:lstStyle/>
          <a:p>
            <a:r>
              <a:rPr lang="de-DE"/>
              <a:t>13.11.2025</a:t>
            </a:r>
          </a:p>
        </p:txBody>
      </p:sp>
      <p:sp>
        <p:nvSpPr>
          <p:cNvPr id="6" name="Footer Placeholder 5">
            <a:extLst>
              <a:ext uri="{FF2B5EF4-FFF2-40B4-BE49-F238E27FC236}">
                <a16:creationId xmlns:a16="http://schemas.microsoft.com/office/drawing/2014/main" id="{92D592DF-E137-4E70-BF2E-45A5F80E487E}"/>
              </a:ext>
            </a:extLst>
          </p:cNvPr>
          <p:cNvSpPr>
            <a:spLocks noGrp="1"/>
          </p:cNvSpPr>
          <p:nvPr>
            <p:ph type="ftr" sz="quarter" idx="11"/>
          </p:nvPr>
        </p:nvSpPr>
        <p:spPr/>
        <p:txBody>
          <a:bodyPr/>
          <a:lstStyle/>
          <a:p>
            <a:r>
              <a:rPr lang="de-DE"/>
              <a:t>Steuergerechtigkeit und Ungleichheit | Kai J. Lingnau</a:t>
            </a:r>
          </a:p>
        </p:txBody>
      </p:sp>
      <p:sp>
        <p:nvSpPr>
          <p:cNvPr id="7" name="Slide Number Placeholder 6">
            <a:extLst>
              <a:ext uri="{FF2B5EF4-FFF2-40B4-BE49-F238E27FC236}">
                <a16:creationId xmlns:a16="http://schemas.microsoft.com/office/drawing/2014/main" id="{D6E580D2-E733-457E-98D9-9E50795D9726}"/>
              </a:ext>
            </a:extLst>
          </p:cNvPr>
          <p:cNvSpPr>
            <a:spLocks noGrp="1"/>
          </p:cNvSpPr>
          <p:nvPr>
            <p:ph type="sldNum" sz="quarter" idx="12"/>
          </p:nvPr>
        </p:nvSpPr>
        <p:spPr/>
        <p:txBody>
          <a:bodyPr/>
          <a:lstStyle/>
          <a:p>
            <a:fld id="{3BCEFD86-2525-4952-84D0-968E03961A76}" type="slidenum">
              <a:rPr lang="de-DE" smtClean="0"/>
              <a:t>‹Nr.›</a:t>
            </a:fld>
            <a:endParaRPr lang="de-DE"/>
          </a:p>
        </p:txBody>
      </p:sp>
    </p:spTree>
    <p:extLst>
      <p:ext uri="{BB962C8B-B14F-4D97-AF65-F5344CB8AC3E}">
        <p14:creationId xmlns:p14="http://schemas.microsoft.com/office/powerpoint/2010/main" val="21567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44F5-DD9B-4A90-AA23-AAE8530160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01B929EA-71A0-42EB-9000-0950D36FAE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A1266263-761F-47F7-B68E-E548491357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07B8DE-91EC-4CF1-A9DD-AF1E93F9845D}"/>
              </a:ext>
            </a:extLst>
          </p:cNvPr>
          <p:cNvSpPr>
            <a:spLocks noGrp="1"/>
          </p:cNvSpPr>
          <p:nvPr>
            <p:ph type="dt" sz="half" idx="10"/>
          </p:nvPr>
        </p:nvSpPr>
        <p:spPr/>
        <p:txBody>
          <a:bodyPr/>
          <a:lstStyle/>
          <a:p>
            <a:r>
              <a:rPr lang="de-DE"/>
              <a:t>13.11.2025</a:t>
            </a:r>
          </a:p>
        </p:txBody>
      </p:sp>
      <p:sp>
        <p:nvSpPr>
          <p:cNvPr id="6" name="Footer Placeholder 5">
            <a:extLst>
              <a:ext uri="{FF2B5EF4-FFF2-40B4-BE49-F238E27FC236}">
                <a16:creationId xmlns:a16="http://schemas.microsoft.com/office/drawing/2014/main" id="{9234BD25-8823-4DD0-AAE4-93DFF5E0B17C}"/>
              </a:ext>
            </a:extLst>
          </p:cNvPr>
          <p:cNvSpPr>
            <a:spLocks noGrp="1"/>
          </p:cNvSpPr>
          <p:nvPr>
            <p:ph type="ftr" sz="quarter" idx="11"/>
          </p:nvPr>
        </p:nvSpPr>
        <p:spPr/>
        <p:txBody>
          <a:bodyPr/>
          <a:lstStyle/>
          <a:p>
            <a:r>
              <a:rPr lang="de-DE"/>
              <a:t>Steuergerechtigkeit und Ungleichheit | Kai J. Lingnau</a:t>
            </a:r>
          </a:p>
        </p:txBody>
      </p:sp>
      <p:sp>
        <p:nvSpPr>
          <p:cNvPr id="7" name="Slide Number Placeholder 6">
            <a:extLst>
              <a:ext uri="{FF2B5EF4-FFF2-40B4-BE49-F238E27FC236}">
                <a16:creationId xmlns:a16="http://schemas.microsoft.com/office/drawing/2014/main" id="{61C940A9-8D5C-43E1-9954-C15E2CDB5629}"/>
              </a:ext>
            </a:extLst>
          </p:cNvPr>
          <p:cNvSpPr>
            <a:spLocks noGrp="1"/>
          </p:cNvSpPr>
          <p:nvPr>
            <p:ph type="sldNum" sz="quarter" idx="12"/>
          </p:nvPr>
        </p:nvSpPr>
        <p:spPr/>
        <p:txBody>
          <a:bodyPr/>
          <a:lstStyle/>
          <a:p>
            <a:fld id="{3BCEFD86-2525-4952-84D0-968E03961A76}" type="slidenum">
              <a:rPr lang="de-DE" smtClean="0"/>
              <a:t>‹Nr.›</a:t>
            </a:fld>
            <a:endParaRPr lang="de-DE"/>
          </a:p>
        </p:txBody>
      </p:sp>
    </p:spTree>
    <p:extLst>
      <p:ext uri="{BB962C8B-B14F-4D97-AF65-F5344CB8AC3E}">
        <p14:creationId xmlns:p14="http://schemas.microsoft.com/office/powerpoint/2010/main" val="221409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65000"/>
              </a:schemeClr>
            </a:gs>
            <a:gs pos="19000">
              <a:schemeClr val="bg1"/>
            </a:gs>
            <a:gs pos="74000">
              <a:schemeClr val="bg1"/>
            </a:gs>
            <a:gs pos="100000">
              <a:schemeClr val="accent2">
                <a:lumMod val="60000"/>
                <a:lumOff val="4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BFE9D2-D03C-4441-A322-344204CC6F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de-DE" dirty="0"/>
          </a:p>
        </p:txBody>
      </p:sp>
      <p:sp>
        <p:nvSpPr>
          <p:cNvPr id="3" name="Text Placeholder 2">
            <a:extLst>
              <a:ext uri="{FF2B5EF4-FFF2-40B4-BE49-F238E27FC236}">
                <a16:creationId xmlns:a16="http://schemas.microsoft.com/office/drawing/2014/main" id="{D9CC25BA-3911-4B83-8094-49BEC4A902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Date Placeholder 3">
            <a:extLst>
              <a:ext uri="{FF2B5EF4-FFF2-40B4-BE49-F238E27FC236}">
                <a16:creationId xmlns:a16="http://schemas.microsoft.com/office/drawing/2014/main" id="{DE42075C-1737-4D36-8370-3700A3884D45}"/>
              </a:ext>
            </a:extLst>
          </p:cNvPr>
          <p:cNvSpPr>
            <a:spLocks noGrp="1"/>
          </p:cNvSpPr>
          <p:nvPr>
            <p:ph type="dt" sz="half" idx="2"/>
          </p:nvPr>
        </p:nvSpPr>
        <p:spPr>
          <a:xfrm>
            <a:off x="838200" y="6356350"/>
            <a:ext cx="1389611"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13.11.2025</a:t>
            </a:r>
          </a:p>
        </p:txBody>
      </p:sp>
      <p:sp>
        <p:nvSpPr>
          <p:cNvPr id="5" name="Footer Placeholder 4">
            <a:extLst>
              <a:ext uri="{FF2B5EF4-FFF2-40B4-BE49-F238E27FC236}">
                <a16:creationId xmlns:a16="http://schemas.microsoft.com/office/drawing/2014/main" id="{77A21C92-6D73-4236-A37E-6ABAAF2D44A3}"/>
              </a:ext>
            </a:extLst>
          </p:cNvPr>
          <p:cNvSpPr>
            <a:spLocks noGrp="1"/>
          </p:cNvSpPr>
          <p:nvPr>
            <p:ph type="ftr" sz="quarter" idx="3"/>
          </p:nvPr>
        </p:nvSpPr>
        <p:spPr>
          <a:xfrm>
            <a:off x="2951017" y="6356350"/>
            <a:ext cx="662160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Steuergerechtigkeit und Ungleichheit | Kai J. Lingnau</a:t>
            </a:r>
            <a:endParaRPr lang="de-DE" dirty="0"/>
          </a:p>
        </p:txBody>
      </p:sp>
      <p:sp>
        <p:nvSpPr>
          <p:cNvPr id="6" name="Slide Number Placeholder 5">
            <a:extLst>
              <a:ext uri="{FF2B5EF4-FFF2-40B4-BE49-F238E27FC236}">
                <a16:creationId xmlns:a16="http://schemas.microsoft.com/office/drawing/2014/main" id="{83B8F485-EE97-411E-864D-00E42DD1D6CB}"/>
              </a:ext>
            </a:extLst>
          </p:cNvPr>
          <p:cNvSpPr>
            <a:spLocks noGrp="1"/>
          </p:cNvSpPr>
          <p:nvPr>
            <p:ph type="sldNum" sz="quarter" idx="4"/>
          </p:nvPr>
        </p:nvSpPr>
        <p:spPr>
          <a:xfrm>
            <a:off x="10248900" y="6356350"/>
            <a:ext cx="110697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CEFD86-2525-4952-84D0-968E03961A76}" type="slidenum">
              <a:rPr lang="de-DE" smtClean="0"/>
              <a:t>‹Nr.›</a:t>
            </a:fld>
            <a:endParaRPr lang="de-DE"/>
          </a:p>
        </p:txBody>
      </p:sp>
    </p:spTree>
    <p:extLst>
      <p:ext uri="{BB962C8B-B14F-4D97-AF65-F5344CB8AC3E}">
        <p14:creationId xmlns:p14="http://schemas.microsoft.com/office/powerpoint/2010/main" val="2784976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Arial Bold"/>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0.svg"/><Relationship Id="rId7" Type="http://schemas.openxmlformats.org/officeDocument/2006/relationships/image" Target="../media/image12.svg"/><Relationship Id="rId12" Type="http://schemas.openxmlformats.org/officeDocument/2006/relationships/image" Target="../media/image22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8.svg"/><Relationship Id="rId10" Type="http://schemas.openxmlformats.org/officeDocument/2006/relationships/image" Target="../media/image20.svg"/><Relationship Id="rId4" Type="http://schemas.openxmlformats.org/officeDocument/2006/relationships/image" Target="../media/image17.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oreichistoesterreich.ak.a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9000">
              <a:schemeClr val="accent2"/>
            </a:gs>
            <a:gs pos="83000">
              <a:schemeClr val="tx1">
                <a:lumMod val="75000"/>
              </a:schemeClr>
            </a:gs>
            <a:gs pos="64000">
              <a:schemeClr val="tx1">
                <a:lumMod val="65000"/>
              </a:schemeClr>
            </a:gs>
            <a:gs pos="100000">
              <a:schemeClr val="tx1"/>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A6BE-522F-4E11-8AE2-E2532EC86739}"/>
              </a:ext>
            </a:extLst>
          </p:cNvPr>
          <p:cNvSpPr>
            <a:spLocks noGrp="1"/>
          </p:cNvSpPr>
          <p:nvPr>
            <p:ph type="ctrTitle"/>
          </p:nvPr>
        </p:nvSpPr>
        <p:spPr>
          <a:xfrm>
            <a:off x="7188053" y="1783959"/>
            <a:ext cx="5003946" cy="2889114"/>
          </a:xfrm>
        </p:spPr>
        <p:txBody>
          <a:bodyPr anchor="b">
            <a:normAutofit/>
          </a:bodyPr>
          <a:lstStyle/>
          <a:p>
            <a:pPr algn="l">
              <a:spcAft>
                <a:spcPts val="600"/>
              </a:spcAft>
            </a:pPr>
            <a:r>
              <a:rPr lang="de-DE" sz="3000" b="1" dirty="0">
                <a:solidFill>
                  <a:schemeClr val="bg1"/>
                </a:solidFill>
              </a:rPr>
              <a:t>Steuergerechtigkeit </a:t>
            </a:r>
            <a:br>
              <a:rPr lang="de-DE" sz="3000" b="1" dirty="0">
                <a:solidFill>
                  <a:schemeClr val="bg1"/>
                </a:solidFill>
              </a:rPr>
            </a:br>
            <a:r>
              <a:rPr lang="de-DE" sz="3000" b="1" dirty="0">
                <a:solidFill>
                  <a:schemeClr val="bg1"/>
                </a:solidFill>
              </a:rPr>
              <a:t>und Ungleichheit</a:t>
            </a:r>
            <a:br>
              <a:rPr lang="de-DE" sz="3000" b="1" dirty="0">
                <a:solidFill>
                  <a:schemeClr val="bg1"/>
                </a:solidFill>
              </a:rPr>
            </a:br>
            <a:br>
              <a:rPr lang="de-DE" sz="3200" dirty="0">
                <a:solidFill>
                  <a:schemeClr val="bg1"/>
                </a:solidFill>
              </a:rPr>
            </a:br>
            <a:r>
              <a:rPr lang="de-DE" sz="2400" dirty="0">
                <a:solidFill>
                  <a:schemeClr val="bg1"/>
                </a:solidFill>
              </a:rPr>
              <a:t>Wir alle machen Wirtschaft</a:t>
            </a:r>
            <a:br>
              <a:rPr lang="de-DE" sz="2400" dirty="0">
                <a:solidFill>
                  <a:schemeClr val="bg1"/>
                </a:solidFill>
              </a:rPr>
            </a:br>
            <a:r>
              <a:rPr lang="de-DE" sz="1200" dirty="0">
                <a:solidFill>
                  <a:schemeClr val="bg1"/>
                </a:solidFill>
              </a:rPr>
              <a:t> </a:t>
            </a:r>
            <a:br>
              <a:rPr lang="de-DE" sz="2400" dirty="0">
                <a:solidFill>
                  <a:schemeClr val="bg1"/>
                </a:solidFill>
              </a:rPr>
            </a:br>
            <a:r>
              <a:rPr lang="de-DE" sz="2400" dirty="0">
                <a:solidFill>
                  <a:schemeClr val="bg1"/>
                </a:solidFill>
              </a:rPr>
              <a:t>Urania </a:t>
            </a:r>
            <a:r>
              <a:rPr lang="de-DE" sz="2000" dirty="0">
                <a:solidFill>
                  <a:schemeClr val="bg1"/>
                </a:solidFill>
              </a:rPr>
              <a:t>Graz</a:t>
            </a:r>
            <a:br>
              <a:rPr lang="de-DE" sz="2400" dirty="0">
                <a:solidFill>
                  <a:schemeClr val="bg1"/>
                </a:solidFill>
              </a:rPr>
            </a:br>
            <a:endParaRPr lang="de-DE" sz="3000" dirty="0">
              <a:solidFill>
                <a:schemeClr val="bg1"/>
              </a:solidFill>
            </a:endParaRPr>
          </a:p>
        </p:txBody>
      </p:sp>
      <p:sp>
        <p:nvSpPr>
          <p:cNvPr id="3" name="Subtitle 2">
            <a:extLst>
              <a:ext uri="{FF2B5EF4-FFF2-40B4-BE49-F238E27FC236}">
                <a16:creationId xmlns:a16="http://schemas.microsoft.com/office/drawing/2014/main" id="{897E7D07-1A0C-461A-A7AC-3F278281BB27}"/>
              </a:ext>
            </a:extLst>
          </p:cNvPr>
          <p:cNvSpPr>
            <a:spLocks noGrp="1"/>
          </p:cNvSpPr>
          <p:nvPr>
            <p:ph type="subTitle" idx="1"/>
          </p:nvPr>
        </p:nvSpPr>
        <p:spPr>
          <a:xfrm>
            <a:off x="7188052" y="5033913"/>
            <a:ext cx="4363865" cy="864843"/>
          </a:xfrm>
        </p:spPr>
        <p:txBody>
          <a:bodyPr anchor="t">
            <a:normAutofit/>
          </a:bodyPr>
          <a:lstStyle/>
          <a:p>
            <a:pPr algn="l"/>
            <a:r>
              <a:rPr lang="de-DE" sz="1800" i="1" dirty="0">
                <a:solidFill>
                  <a:schemeClr val="bg1"/>
                </a:solidFill>
              </a:rPr>
              <a:t>Kai J. Lingnau</a:t>
            </a:r>
          </a:p>
          <a:p>
            <a:pPr algn="l"/>
            <a:r>
              <a:rPr lang="de-DE" sz="1800" i="1" dirty="0">
                <a:solidFill>
                  <a:schemeClr val="bg1"/>
                </a:solidFill>
              </a:rPr>
              <a:t>13. November 2025</a:t>
            </a:r>
          </a:p>
        </p:txBody>
      </p:sp>
      <p:sp>
        <p:nvSpPr>
          <p:cNvPr id="14"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Shape, arrow&#10;&#10;Description automatically generated">
            <a:extLst>
              <a:ext uri="{FF2B5EF4-FFF2-40B4-BE49-F238E27FC236}">
                <a16:creationId xmlns:a16="http://schemas.microsoft.com/office/drawing/2014/main" id="{31F81D73-7304-4D2D-BE1F-7A9373EE2253}"/>
              </a:ext>
            </a:extLst>
          </p:cNvPr>
          <p:cNvPicPr>
            <a:picLocks noChangeAspect="1"/>
          </p:cNvPicPr>
          <p:nvPr/>
        </p:nvPicPr>
        <p:blipFill rotWithShape="1">
          <a:blip r:embed="rId2">
            <a:extLst>
              <a:ext uri="{28A0092B-C50C-407E-A947-70E740481C1C}">
                <a14:useLocalDpi xmlns:a14="http://schemas.microsoft.com/office/drawing/2010/main" val="0"/>
              </a:ext>
            </a:extLst>
          </a:blip>
          <a:srcRect t="1211" b="121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93276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6BBF2-DF7E-1688-6998-FEC1A6E5BE65}"/>
              </a:ext>
            </a:extLst>
          </p:cNvPr>
          <p:cNvSpPr>
            <a:spLocks noGrp="1"/>
          </p:cNvSpPr>
          <p:nvPr>
            <p:ph type="title"/>
          </p:nvPr>
        </p:nvSpPr>
        <p:spPr/>
        <p:txBody>
          <a:bodyPr/>
          <a:lstStyle/>
          <a:p>
            <a:r>
              <a:rPr lang="de-DE" dirty="0"/>
              <a:t>Indikatoren</a:t>
            </a:r>
          </a:p>
        </p:txBody>
      </p:sp>
      <p:sp>
        <p:nvSpPr>
          <p:cNvPr id="3" name="Inhaltsplatzhalter 2">
            <a:extLst>
              <a:ext uri="{FF2B5EF4-FFF2-40B4-BE49-F238E27FC236}">
                <a16:creationId xmlns:a16="http://schemas.microsoft.com/office/drawing/2014/main" id="{A98577D0-7595-7127-3153-67D4535434F1}"/>
              </a:ext>
            </a:extLst>
          </p:cNvPr>
          <p:cNvSpPr>
            <a:spLocks noGrp="1"/>
          </p:cNvSpPr>
          <p:nvPr>
            <p:ph idx="1"/>
          </p:nvPr>
        </p:nvSpPr>
        <p:spPr>
          <a:xfrm>
            <a:off x="838200" y="1825625"/>
            <a:ext cx="6621607" cy="4351338"/>
          </a:xfrm>
        </p:spPr>
        <p:txBody>
          <a:bodyPr/>
          <a:lstStyle/>
          <a:p>
            <a:r>
              <a:rPr lang="de-DE" dirty="0"/>
              <a:t>Gini-Index</a:t>
            </a:r>
          </a:p>
          <a:p>
            <a:r>
              <a:rPr lang="de-DE" dirty="0"/>
              <a:t>Lorenz-Kurve</a:t>
            </a:r>
          </a:p>
          <a:p>
            <a:r>
              <a:rPr lang="de-DE" dirty="0"/>
              <a:t>Anteil der top X%</a:t>
            </a:r>
          </a:p>
          <a:p>
            <a:r>
              <a:rPr lang="de-DE" dirty="0"/>
              <a:t>Relationen von Perzentilen</a:t>
            </a:r>
          </a:p>
          <a:p>
            <a:pPr lvl="1"/>
            <a:r>
              <a:rPr lang="de-DE" dirty="0"/>
              <a:t>80/20 </a:t>
            </a:r>
          </a:p>
          <a:p>
            <a:pPr lvl="1"/>
            <a:r>
              <a:rPr lang="de-DE" dirty="0"/>
              <a:t>90/10</a:t>
            </a:r>
          </a:p>
          <a:p>
            <a:pPr lvl="1"/>
            <a:r>
              <a:rPr lang="de-DE" dirty="0"/>
              <a:t>90/50</a:t>
            </a:r>
          </a:p>
          <a:p>
            <a:r>
              <a:rPr lang="de-DE" dirty="0"/>
              <a:t>Theil-Index</a:t>
            </a:r>
          </a:p>
        </p:txBody>
      </p:sp>
      <p:sp>
        <p:nvSpPr>
          <p:cNvPr id="4" name="Datumsplatzhalter 3">
            <a:extLst>
              <a:ext uri="{FF2B5EF4-FFF2-40B4-BE49-F238E27FC236}">
                <a16:creationId xmlns:a16="http://schemas.microsoft.com/office/drawing/2014/main" id="{E95243AE-EB32-9C3F-A525-58EFCEF6809F}"/>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D5112FB4-D3ED-5B9A-8B10-C23DB2BAA66E}"/>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F43BEBFA-853A-FA61-20EB-3487250A61E8}"/>
              </a:ext>
            </a:extLst>
          </p:cNvPr>
          <p:cNvSpPr>
            <a:spLocks noGrp="1"/>
          </p:cNvSpPr>
          <p:nvPr>
            <p:ph type="sldNum" sz="quarter" idx="12"/>
          </p:nvPr>
        </p:nvSpPr>
        <p:spPr/>
        <p:txBody>
          <a:bodyPr/>
          <a:lstStyle/>
          <a:p>
            <a:fld id="{3BCEFD86-2525-4952-84D0-968E03961A76}" type="slidenum">
              <a:rPr lang="de-DE" smtClean="0"/>
              <a:t>10</a:t>
            </a:fld>
            <a:endParaRPr lang="de-DE"/>
          </a:p>
        </p:txBody>
      </p:sp>
      <p:pic>
        <p:nvPicPr>
          <p:cNvPr id="7" name="Inhaltsplatzhalter 10">
            <a:extLst>
              <a:ext uri="{FF2B5EF4-FFF2-40B4-BE49-F238E27FC236}">
                <a16:creationId xmlns:a16="http://schemas.microsoft.com/office/drawing/2014/main" id="{38B8176B-8332-8196-E3DF-C77A5B2F6BB7}"/>
              </a:ext>
            </a:extLst>
          </p:cNvPr>
          <p:cNvPicPr>
            <a:picLocks noChangeAspect="1"/>
          </p:cNvPicPr>
          <p:nvPr/>
        </p:nvPicPr>
        <p:blipFill>
          <a:blip r:embed="rId2"/>
          <a:stretch>
            <a:fillRect/>
          </a:stretch>
        </p:blipFill>
        <p:spPr>
          <a:xfrm>
            <a:off x="6608294" y="1477830"/>
            <a:ext cx="4017600" cy="3240000"/>
          </a:xfrm>
          <a:prstGeom prst="rect">
            <a:avLst/>
          </a:prstGeom>
        </p:spPr>
      </p:pic>
      <p:sp>
        <p:nvSpPr>
          <p:cNvPr id="8" name="Textfeld 7">
            <a:extLst>
              <a:ext uri="{FF2B5EF4-FFF2-40B4-BE49-F238E27FC236}">
                <a16:creationId xmlns:a16="http://schemas.microsoft.com/office/drawing/2014/main" id="{09859362-42D3-AAD5-979B-A676F8172C26}"/>
              </a:ext>
            </a:extLst>
          </p:cNvPr>
          <p:cNvSpPr txBox="1"/>
          <p:nvPr/>
        </p:nvSpPr>
        <p:spPr>
          <a:xfrm>
            <a:off x="7263342" y="764999"/>
            <a:ext cx="3203056" cy="954107"/>
          </a:xfrm>
          <a:prstGeom prst="rect">
            <a:avLst/>
          </a:prstGeom>
          <a:noFill/>
        </p:spPr>
        <p:txBody>
          <a:bodyPr wrap="none" rtlCol="0">
            <a:spAutoFit/>
          </a:bodyPr>
          <a:lstStyle/>
          <a:p>
            <a:pPr algn="ctr"/>
            <a:r>
              <a:rPr lang="de-DE" sz="2800" dirty="0"/>
              <a:t>Unselbständige &amp;</a:t>
            </a:r>
          </a:p>
          <a:p>
            <a:r>
              <a:rPr lang="de-DE" sz="2800" dirty="0"/>
              <a:t>Pensionseinkommen</a:t>
            </a:r>
            <a:endParaRPr lang="de-AT" sz="2800" dirty="0"/>
          </a:p>
        </p:txBody>
      </p:sp>
    </p:spTree>
    <p:extLst>
      <p:ext uri="{BB962C8B-B14F-4D97-AF65-F5344CB8AC3E}">
        <p14:creationId xmlns:p14="http://schemas.microsoft.com/office/powerpoint/2010/main" val="181198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CF9C24-F7A2-3AA6-2870-BC49AFC5C873}"/>
              </a:ext>
            </a:extLst>
          </p:cNvPr>
          <p:cNvSpPr>
            <a:spLocks noGrp="1"/>
          </p:cNvSpPr>
          <p:nvPr>
            <p:ph type="title"/>
          </p:nvPr>
        </p:nvSpPr>
        <p:spPr/>
        <p:txBody>
          <a:bodyPr/>
          <a:lstStyle/>
          <a:p>
            <a:r>
              <a:rPr lang="de-DE" dirty="0"/>
              <a:t>Vermögensverteilung</a:t>
            </a:r>
          </a:p>
        </p:txBody>
      </p:sp>
      <p:sp>
        <p:nvSpPr>
          <p:cNvPr id="3" name="Textplatzhalter 2">
            <a:extLst>
              <a:ext uri="{FF2B5EF4-FFF2-40B4-BE49-F238E27FC236}">
                <a16:creationId xmlns:a16="http://schemas.microsoft.com/office/drawing/2014/main" id="{83940EC3-DB63-DED5-2D80-355EE47DFCAA}"/>
              </a:ext>
            </a:extLst>
          </p:cNvPr>
          <p:cNvSpPr>
            <a:spLocks noGrp="1"/>
          </p:cNvSpPr>
          <p:nvPr>
            <p:ph type="body" idx="1"/>
          </p:nvPr>
        </p:nvSpPr>
        <p:spPr/>
        <p:txBody>
          <a:bodyPr/>
          <a:lstStyle/>
          <a:p>
            <a:r>
              <a:rPr lang="de-DE" dirty="0"/>
              <a:t>Österreich</a:t>
            </a:r>
          </a:p>
          <a:p>
            <a:r>
              <a:rPr lang="de-DE" dirty="0"/>
              <a:t>International</a:t>
            </a:r>
          </a:p>
          <a:p>
            <a:r>
              <a:rPr lang="de-DE" dirty="0"/>
              <a:t>Entwicklung</a:t>
            </a:r>
          </a:p>
        </p:txBody>
      </p:sp>
      <p:sp>
        <p:nvSpPr>
          <p:cNvPr id="4" name="Datumsplatzhalter 3">
            <a:extLst>
              <a:ext uri="{FF2B5EF4-FFF2-40B4-BE49-F238E27FC236}">
                <a16:creationId xmlns:a16="http://schemas.microsoft.com/office/drawing/2014/main" id="{5A67F2D7-83F1-CBBE-7F50-E84E856A469F}"/>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1011DDE1-32DA-9308-4A49-5A5FC1CD7AAF}"/>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1EFCC2CC-82AF-9F32-CFC1-2CE7EAB7F8DE}"/>
              </a:ext>
            </a:extLst>
          </p:cNvPr>
          <p:cNvSpPr>
            <a:spLocks noGrp="1"/>
          </p:cNvSpPr>
          <p:nvPr>
            <p:ph type="sldNum" sz="quarter" idx="12"/>
          </p:nvPr>
        </p:nvSpPr>
        <p:spPr/>
        <p:txBody>
          <a:bodyPr/>
          <a:lstStyle/>
          <a:p>
            <a:fld id="{3BCEFD86-2525-4952-84D0-968E03961A76}" type="slidenum">
              <a:rPr lang="de-DE" smtClean="0"/>
              <a:t>11</a:t>
            </a:fld>
            <a:endParaRPr lang="de-DE"/>
          </a:p>
        </p:txBody>
      </p:sp>
    </p:spTree>
    <p:extLst>
      <p:ext uri="{BB962C8B-B14F-4D97-AF65-F5344CB8AC3E}">
        <p14:creationId xmlns:p14="http://schemas.microsoft.com/office/powerpoint/2010/main" val="256213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2FD3A-E19D-6FC3-28EE-7E4EB98824D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5FCA344-BFEA-03AE-E9A5-F9F5D865BC40}"/>
              </a:ext>
            </a:extLst>
          </p:cNvPr>
          <p:cNvSpPr>
            <a:spLocks noGrp="1"/>
          </p:cNvSpPr>
          <p:nvPr>
            <p:ph type="title"/>
          </p:nvPr>
        </p:nvSpPr>
        <p:spPr/>
        <p:txBody>
          <a:bodyPr/>
          <a:lstStyle/>
          <a:p>
            <a:r>
              <a:rPr lang="de-DE" dirty="0"/>
              <a:t>Selbsteinschätzung</a:t>
            </a:r>
            <a:endParaRPr lang="de-AT" dirty="0"/>
          </a:p>
        </p:txBody>
      </p:sp>
      <p:sp>
        <p:nvSpPr>
          <p:cNvPr id="3" name="Inhaltsplatzhalter 2">
            <a:extLst>
              <a:ext uri="{FF2B5EF4-FFF2-40B4-BE49-F238E27FC236}">
                <a16:creationId xmlns:a16="http://schemas.microsoft.com/office/drawing/2014/main" id="{46C7CFD5-90DC-4071-7B8A-4CDB9316B69F}"/>
              </a:ext>
            </a:extLst>
          </p:cNvPr>
          <p:cNvSpPr>
            <a:spLocks noGrp="1"/>
          </p:cNvSpPr>
          <p:nvPr>
            <p:ph idx="1"/>
          </p:nvPr>
        </p:nvSpPr>
        <p:spPr>
          <a:xfrm>
            <a:off x="838200" y="1825625"/>
            <a:ext cx="10515600" cy="3931708"/>
          </a:xfrm>
        </p:spPr>
        <p:txBody>
          <a:bodyPr>
            <a:normAutofit/>
          </a:bodyPr>
          <a:lstStyle/>
          <a:p>
            <a:pPr marL="457200" indent="-457200">
              <a:buFont typeface="+mj-lt"/>
              <a:buAutoNum type="arabicParenR"/>
            </a:pPr>
            <a:r>
              <a:rPr lang="de-DE" dirty="0"/>
              <a:t>Nimm Stift und Papier </a:t>
            </a:r>
          </a:p>
          <a:p>
            <a:pPr marL="457200" indent="-457200">
              <a:buFont typeface="+mj-lt"/>
              <a:buAutoNum type="arabicParenR"/>
            </a:pPr>
            <a:r>
              <a:rPr lang="de-DE" dirty="0"/>
              <a:t>Schätze dein privates Vermögen bzw. das Vermögen deiner Familie und teile es durch die Anzahl der der Familienmitglieder</a:t>
            </a:r>
          </a:p>
          <a:p>
            <a:pPr marL="457200" indent="-457200">
              <a:buFont typeface="+mj-lt"/>
              <a:buAutoNum type="arabicParenR"/>
            </a:pPr>
            <a:r>
              <a:rPr lang="de-DE" dirty="0"/>
              <a:t>Schätze wie viel Prozent der </a:t>
            </a:r>
            <a:r>
              <a:rPr lang="de-DE" dirty="0" err="1"/>
              <a:t>Österreicher:innen</a:t>
            </a:r>
            <a:r>
              <a:rPr lang="de-DE" dirty="0"/>
              <a:t> ärmer und wie viel                </a:t>
            </a:r>
            <a:br>
              <a:rPr lang="de-DE" dirty="0"/>
            </a:br>
            <a:r>
              <a:rPr lang="de-DE" dirty="0"/>
              <a:t>  Prozent reicher sind als du bzw. deine Familie.</a:t>
            </a:r>
          </a:p>
          <a:p>
            <a:pPr marL="457200" lvl="1" indent="0">
              <a:buNone/>
            </a:pPr>
            <a:r>
              <a:rPr lang="de-DE" sz="1800" i="1" dirty="0">
                <a:solidFill>
                  <a:schemeClr val="bg1">
                    <a:lumMod val="50000"/>
                  </a:schemeClr>
                </a:solidFill>
              </a:rPr>
              <a:t>„Wenn Sie das gesamte Nettovermögen Ihres Haushalts in Betracht ziehen, was denken Sie, in welchem Bereich der Verteilung Sie sich befinden? Bitte ordnen Sie sich einer der Kategorien von 1 bis 10 zu, wobei sich die 1 auf die niedrigsten 10% und 10 auf die höchsten 10% der Haushaltsvermögen in Österreich beziehen.“</a:t>
            </a:r>
            <a:endParaRPr lang="de-AT" sz="1800" dirty="0">
              <a:solidFill>
                <a:schemeClr val="bg1">
                  <a:lumMod val="50000"/>
                </a:schemeClr>
              </a:solidFill>
            </a:endParaRPr>
          </a:p>
        </p:txBody>
      </p:sp>
      <p:sp>
        <p:nvSpPr>
          <p:cNvPr id="4" name="Datumsplatzhalter 3">
            <a:extLst>
              <a:ext uri="{FF2B5EF4-FFF2-40B4-BE49-F238E27FC236}">
                <a16:creationId xmlns:a16="http://schemas.microsoft.com/office/drawing/2014/main" id="{B4D01499-FACD-06FB-D535-0A64F89C6D7F}"/>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5F64B4BD-4603-5ED6-21F3-7128B2A2D9B8}"/>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36FE958C-4AEC-9C14-18FB-5BFB5C43FA3E}"/>
              </a:ext>
            </a:extLst>
          </p:cNvPr>
          <p:cNvSpPr>
            <a:spLocks noGrp="1"/>
          </p:cNvSpPr>
          <p:nvPr>
            <p:ph type="sldNum" sz="quarter" idx="12"/>
          </p:nvPr>
        </p:nvSpPr>
        <p:spPr/>
        <p:txBody>
          <a:bodyPr/>
          <a:lstStyle/>
          <a:p>
            <a:fld id="{3BCEFD86-2525-4952-84D0-968E03961A76}" type="slidenum">
              <a:rPr lang="de-DE" smtClean="0"/>
              <a:t>12</a:t>
            </a:fld>
            <a:endParaRPr lang="de-DE"/>
          </a:p>
        </p:txBody>
      </p:sp>
      <p:pic>
        <p:nvPicPr>
          <p:cNvPr id="8" name="Grafik 7" descr="Ein Bild, das Schwarz, Dunkelheit enthält.&#10;&#10;Automatisch generierte Beschreibung">
            <a:extLst>
              <a:ext uri="{FF2B5EF4-FFF2-40B4-BE49-F238E27FC236}">
                <a16:creationId xmlns:a16="http://schemas.microsoft.com/office/drawing/2014/main" id="{133D4E69-E846-7E20-F7F0-34788D26D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83" y="5133975"/>
            <a:ext cx="1808206" cy="1808206"/>
          </a:xfrm>
          <a:prstGeom prst="rect">
            <a:avLst/>
          </a:prstGeom>
        </p:spPr>
      </p:pic>
      <p:sp>
        <p:nvSpPr>
          <p:cNvPr id="9" name="Inhaltsplatzhalter 2">
            <a:extLst>
              <a:ext uri="{FF2B5EF4-FFF2-40B4-BE49-F238E27FC236}">
                <a16:creationId xmlns:a16="http://schemas.microsoft.com/office/drawing/2014/main" id="{082743A4-56B0-9CFC-0783-68A62AACF081}"/>
              </a:ext>
            </a:extLst>
          </p:cNvPr>
          <p:cNvSpPr txBox="1">
            <a:spLocks/>
          </p:cNvSpPr>
          <p:nvPr/>
        </p:nvSpPr>
        <p:spPr>
          <a:xfrm>
            <a:off x="1467556" y="4391379"/>
            <a:ext cx="7676444" cy="1684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de-AT" dirty="0">
              <a:solidFill>
                <a:schemeClr val="bg1">
                  <a:lumMod val="50000"/>
                </a:schemeClr>
              </a:solidFill>
            </a:endParaRPr>
          </a:p>
        </p:txBody>
      </p:sp>
    </p:spTree>
    <p:extLst>
      <p:ext uri="{BB962C8B-B14F-4D97-AF65-F5344CB8AC3E}">
        <p14:creationId xmlns:p14="http://schemas.microsoft.com/office/powerpoint/2010/main" val="83904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25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25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5" fill="hold">
                            <p:stCondLst>
                              <p:cond delay="2250"/>
                            </p:stCondLst>
                            <p:childTnLst>
                              <p:par>
                                <p:cTn id="26" presetID="42" presetClass="entr" presetSubtype="0" fill="hold" grpId="0" nodeType="afterEffect" nodePh="1">
                                  <p:stCondLst>
                                    <p:cond delay="0"/>
                                  </p:stCondLst>
                                  <p:endCondLst>
                                    <p:cond evt="begin" delay="0">
                                      <p:tn val="26"/>
                                    </p:cond>
                                  </p:end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8D87D-4AE7-9F4B-3A84-748BDF648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2C386-5A9E-4A28-57E0-EAA74201DBBF}"/>
              </a:ext>
            </a:extLst>
          </p:cNvPr>
          <p:cNvSpPr>
            <a:spLocks noGrp="1"/>
          </p:cNvSpPr>
          <p:nvPr>
            <p:ph type="title"/>
          </p:nvPr>
        </p:nvSpPr>
        <p:spPr/>
        <p:txBody>
          <a:bodyPr/>
          <a:lstStyle/>
          <a:p>
            <a:r>
              <a:rPr lang="de-DE" dirty="0"/>
              <a:t>Wie sind Vermögen in Österreich verteilt?</a:t>
            </a:r>
            <a:endParaRPr lang="en-GB" dirty="0"/>
          </a:p>
        </p:txBody>
      </p:sp>
      <p:pic>
        <p:nvPicPr>
          <p:cNvPr id="8" name="Content Placeholder 7" descr="Man with solid fill">
            <a:extLst>
              <a:ext uri="{FF2B5EF4-FFF2-40B4-BE49-F238E27FC236}">
                <a16:creationId xmlns:a16="http://schemas.microsoft.com/office/drawing/2014/main" id="{02FBD078-36EE-7B4F-C72F-BFBE3DFD0A05}"/>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3357" y="4702170"/>
            <a:ext cx="822325" cy="822325"/>
          </a:xfrm>
        </p:spPr>
      </p:pic>
      <p:sp>
        <p:nvSpPr>
          <p:cNvPr id="4" name="Date Placeholder 3">
            <a:extLst>
              <a:ext uri="{FF2B5EF4-FFF2-40B4-BE49-F238E27FC236}">
                <a16:creationId xmlns:a16="http://schemas.microsoft.com/office/drawing/2014/main" id="{BF532C9D-DDAE-628F-13AA-259CDEAC9DCA}"/>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6D784036-CB65-38FE-A9DC-06C6D24BDB79}"/>
              </a:ext>
            </a:extLst>
          </p:cNvPr>
          <p:cNvSpPr>
            <a:spLocks noGrp="1"/>
          </p:cNvSpPr>
          <p:nvPr>
            <p:ph type="sldNum" sz="quarter" idx="12"/>
          </p:nvPr>
        </p:nvSpPr>
        <p:spPr/>
        <p:txBody>
          <a:bodyPr/>
          <a:lstStyle/>
          <a:p>
            <a:fld id="{3BCEFD86-2525-4952-84D0-968E03961A76}" type="slidenum">
              <a:rPr lang="de-DE" smtClean="0"/>
              <a:t>13</a:t>
            </a:fld>
            <a:endParaRPr lang="de-DE"/>
          </a:p>
        </p:txBody>
      </p:sp>
      <p:pic>
        <p:nvPicPr>
          <p:cNvPr id="9" name="Content Placeholder 7" descr="Man with solid fill">
            <a:extLst>
              <a:ext uri="{FF2B5EF4-FFF2-40B4-BE49-F238E27FC236}">
                <a16:creationId xmlns:a16="http://schemas.microsoft.com/office/drawing/2014/main" id="{63A1FA57-D98C-093D-93FA-D91A75B9C55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0876" y="4695024"/>
            <a:ext cx="822325" cy="822325"/>
          </a:xfrm>
          <a:prstGeom prst="rect">
            <a:avLst/>
          </a:prstGeom>
        </p:spPr>
      </p:pic>
      <p:pic>
        <p:nvPicPr>
          <p:cNvPr id="10" name="Content Placeholder 7" descr="Man with solid fill">
            <a:extLst>
              <a:ext uri="{FF2B5EF4-FFF2-40B4-BE49-F238E27FC236}">
                <a16:creationId xmlns:a16="http://schemas.microsoft.com/office/drawing/2014/main" id="{DDC4902C-65FF-706B-5768-D28B244B923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3509" y="4702170"/>
            <a:ext cx="822325" cy="822325"/>
          </a:xfrm>
          <a:prstGeom prst="rect">
            <a:avLst/>
          </a:prstGeom>
        </p:spPr>
      </p:pic>
      <p:pic>
        <p:nvPicPr>
          <p:cNvPr id="11" name="Content Placeholder 7" descr="Man with solid fill">
            <a:extLst>
              <a:ext uri="{FF2B5EF4-FFF2-40B4-BE49-F238E27FC236}">
                <a16:creationId xmlns:a16="http://schemas.microsoft.com/office/drawing/2014/main" id="{3B31A9C2-F09C-6AC1-EE1E-DCBBAA3B617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81028" y="4702170"/>
            <a:ext cx="822325" cy="822325"/>
          </a:xfrm>
          <a:prstGeom prst="rect">
            <a:avLst/>
          </a:prstGeom>
        </p:spPr>
      </p:pic>
      <p:pic>
        <p:nvPicPr>
          <p:cNvPr id="12" name="Content Placeholder 7" descr="Man with solid fill">
            <a:extLst>
              <a:ext uri="{FF2B5EF4-FFF2-40B4-BE49-F238E27FC236}">
                <a16:creationId xmlns:a16="http://schemas.microsoft.com/office/drawing/2014/main" id="{2C36325E-3BBC-474A-9754-8D7092AFC27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5990" y="4695024"/>
            <a:ext cx="822325" cy="822325"/>
          </a:xfrm>
          <a:prstGeom prst="rect">
            <a:avLst/>
          </a:prstGeom>
        </p:spPr>
      </p:pic>
      <p:pic>
        <p:nvPicPr>
          <p:cNvPr id="13" name="Content Placeholder 7" descr="Man with solid fill">
            <a:extLst>
              <a:ext uri="{FF2B5EF4-FFF2-40B4-BE49-F238E27FC236}">
                <a16:creationId xmlns:a16="http://schemas.microsoft.com/office/drawing/2014/main" id="{C4FA9686-EC35-54F7-29B7-B923675BD76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8471" y="4683120"/>
            <a:ext cx="822325" cy="822325"/>
          </a:xfrm>
          <a:prstGeom prst="rect">
            <a:avLst/>
          </a:prstGeom>
        </p:spPr>
      </p:pic>
      <p:pic>
        <p:nvPicPr>
          <p:cNvPr id="14" name="Content Placeholder 7" descr="Man with solid fill">
            <a:extLst>
              <a:ext uri="{FF2B5EF4-FFF2-40B4-BE49-F238E27FC236}">
                <a16:creationId xmlns:a16="http://schemas.microsoft.com/office/drawing/2014/main" id="{1E2D45B8-0FAE-0793-17D7-B8C8B5E049F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0952" y="4695025"/>
            <a:ext cx="822325" cy="822325"/>
          </a:xfrm>
          <a:prstGeom prst="rect">
            <a:avLst/>
          </a:prstGeom>
        </p:spPr>
      </p:pic>
      <p:pic>
        <p:nvPicPr>
          <p:cNvPr id="15" name="Content Placeholder 7" descr="Man with solid fill">
            <a:extLst>
              <a:ext uri="{FF2B5EF4-FFF2-40B4-BE49-F238E27FC236}">
                <a16:creationId xmlns:a16="http://schemas.microsoft.com/office/drawing/2014/main" id="{EBCF03B0-37A0-8A5E-CCE8-2C52DF46C2E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3433" y="4702170"/>
            <a:ext cx="822325" cy="822325"/>
          </a:xfrm>
          <a:prstGeom prst="rect">
            <a:avLst/>
          </a:prstGeom>
        </p:spPr>
      </p:pic>
      <p:pic>
        <p:nvPicPr>
          <p:cNvPr id="16" name="Content Placeholder 7" descr="Man with solid fill">
            <a:extLst>
              <a:ext uri="{FF2B5EF4-FFF2-40B4-BE49-F238E27FC236}">
                <a16:creationId xmlns:a16="http://schemas.microsoft.com/office/drawing/2014/main" id="{9ED285DE-3C9B-AA3E-F662-76928FF2821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8395" y="4695025"/>
            <a:ext cx="822325" cy="822325"/>
          </a:xfrm>
          <a:prstGeom prst="rect">
            <a:avLst/>
          </a:prstGeom>
        </p:spPr>
      </p:pic>
      <p:pic>
        <p:nvPicPr>
          <p:cNvPr id="17" name="Content Placeholder 7" descr="Man with solid fill">
            <a:extLst>
              <a:ext uri="{FF2B5EF4-FFF2-40B4-BE49-F238E27FC236}">
                <a16:creationId xmlns:a16="http://schemas.microsoft.com/office/drawing/2014/main" id="{A014BA94-5B89-F5D9-1D72-723C6A4F747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5914" y="4702171"/>
            <a:ext cx="822325" cy="822325"/>
          </a:xfrm>
          <a:prstGeom prst="rect">
            <a:avLst/>
          </a:prstGeom>
        </p:spPr>
      </p:pic>
      <p:sp>
        <p:nvSpPr>
          <p:cNvPr id="18" name="TextBox 17">
            <a:extLst>
              <a:ext uri="{FF2B5EF4-FFF2-40B4-BE49-F238E27FC236}">
                <a16:creationId xmlns:a16="http://schemas.microsoft.com/office/drawing/2014/main" id="{9FC3621F-892C-C44F-3315-3A0D49DD89AA}"/>
              </a:ext>
            </a:extLst>
          </p:cNvPr>
          <p:cNvSpPr txBox="1"/>
          <p:nvPr/>
        </p:nvSpPr>
        <p:spPr>
          <a:xfrm>
            <a:off x="3398378" y="5524495"/>
            <a:ext cx="592282" cy="369332"/>
          </a:xfrm>
          <a:prstGeom prst="rect">
            <a:avLst/>
          </a:prstGeom>
          <a:noFill/>
        </p:spPr>
        <p:txBody>
          <a:bodyPr wrap="square" rtlCol="0">
            <a:spAutoFit/>
          </a:bodyPr>
          <a:lstStyle/>
          <a:p>
            <a:pPr algn="ctr"/>
            <a:r>
              <a:rPr lang="de-DE" dirty="0"/>
              <a:t>10%</a:t>
            </a:r>
            <a:endParaRPr lang="en-GB" dirty="0"/>
          </a:p>
        </p:txBody>
      </p:sp>
      <p:sp>
        <p:nvSpPr>
          <p:cNvPr id="20" name="TextBox 19">
            <a:extLst>
              <a:ext uri="{FF2B5EF4-FFF2-40B4-BE49-F238E27FC236}">
                <a16:creationId xmlns:a16="http://schemas.microsoft.com/office/drawing/2014/main" id="{97BF03F3-3913-E9B1-84D6-AA13902D81E8}"/>
              </a:ext>
            </a:extLst>
          </p:cNvPr>
          <p:cNvSpPr txBox="1"/>
          <p:nvPr/>
        </p:nvSpPr>
        <p:spPr>
          <a:xfrm>
            <a:off x="4075897" y="5524495"/>
            <a:ext cx="592282" cy="369332"/>
          </a:xfrm>
          <a:prstGeom prst="rect">
            <a:avLst/>
          </a:prstGeom>
          <a:noFill/>
        </p:spPr>
        <p:txBody>
          <a:bodyPr wrap="square" rtlCol="0">
            <a:spAutoFit/>
          </a:bodyPr>
          <a:lstStyle/>
          <a:p>
            <a:pPr algn="ctr"/>
            <a:r>
              <a:rPr lang="de-DE" dirty="0"/>
              <a:t>10%</a:t>
            </a:r>
            <a:endParaRPr lang="en-GB" dirty="0"/>
          </a:p>
        </p:txBody>
      </p:sp>
      <p:sp>
        <p:nvSpPr>
          <p:cNvPr id="21" name="TextBox 20">
            <a:extLst>
              <a:ext uri="{FF2B5EF4-FFF2-40B4-BE49-F238E27FC236}">
                <a16:creationId xmlns:a16="http://schemas.microsoft.com/office/drawing/2014/main" id="{23776B85-01D5-7F23-5C1C-2AF67CFE80B0}"/>
              </a:ext>
            </a:extLst>
          </p:cNvPr>
          <p:cNvSpPr txBox="1"/>
          <p:nvPr/>
        </p:nvSpPr>
        <p:spPr>
          <a:xfrm>
            <a:off x="4753416" y="5517349"/>
            <a:ext cx="592282" cy="369332"/>
          </a:xfrm>
          <a:prstGeom prst="rect">
            <a:avLst/>
          </a:prstGeom>
          <a:noFill/>
        </p:spPr>
        <p:txBody>
          <a:bodyPr wrap="square" rtlCol="0">
            <a:spAutoFit/>
          </a:bodyPr>
          <a:lstStyle/>
          <a:p>
            <a:pPr algn="ctr"/>
            <a:r>
              <a:rPr lang="de-DE" dirty="0"/>
              <a:t>10%</a:t>
            </a:r>
            <a:endParaRPr lang="en-GB" dirty="0"/>
          </a:p>
        </p:txBody>
      </p:sp>
      <p:sp>
        <p:nvSpPr>
          <p:cNvPr id="22" name="TextBox 21">
            <a:extLst>
              <a:ext uri="{FF2B5EF4-FFF2-40B4-BE49-F238E27FC236}">
                <a16:creationId xmlns:a16="http://schemas.microsoft.com/office/drawing/2014/main" id="{653456E2-E723-2CE7-4794-5605C4BE6C5E}"/>
              </a:ext>
            </a:extLst>
          </p:cNvPr>
          <p:cNvSpPr txBox="1"/>
          <p:nvPr/>
        </p:nvSpPr>
        <p:spPr>
          <a:xfrm>
            <a:off x="5416043" y="5526987"/>
            <a:ext cx="592282" cy="369332"/>
          </a:xfrm>
          <a:prstGeom prst="rect">
            <a:avLst/>
          </a:prstGeom>
          <a:noFill/>
        </p:spPr>
        <p:txBody>
          <a:bodyPr wrap="square" rtlCol="0">
            <a:spAutoFit/>
          </a:bodyPr>
          <a:lstStyle/>
          <a:p>
            <a:pPr algn="ctr"/>
            <a:r>
              <a:rPr lang="de-DE" dirty="0"/>
              <a:t>10%</a:t>
            </a:r>
            <a:endParaRPr lang="en-GB" dirty="0"/>
          </a:p>
        </p:txBody>
      </p:sp>
      <p:sp>
        <p:nvSpPr>
          <p:cNvPr id="23" name="TextBox 22">
            <a:extLst>
              <a:ext uri="{FF2B5EF4-FFF2-40B4-BE49-F238E27FC236}">
                <a16:creationId xmlns:a16="http://schemas.microsoft.com/office/drawing/2014/main" id="{94CE83D9-96E9-078D-9DDD-839ACF576A86}"/>
              </a:ext>
            </a:extLst>
          </p:cNvPr>
          <p:cNvSpPr txBox="1"/>
          <p:nvPr/>
        </p:nvSpPr>
        <p:spPr>
          <a:xfrm>
            <a:off x="6108455" y="5529255"/>
            <a:ext cx="592282" cy="369332"/>
          </a:xfrm>
          <a:prstGeom prst="rect">
            <a:avLst/>
          </a:prstGeom>
          <a:noFill/>
        </p:spPr>
        <p:txBody>
          <a:bodyPr wrap="square" rtlCol="0">
            <a:spAutoFit/>
          </a:bodyPr>
          <a:lstStyle/>
          <a:p>
            <a:pPr algn="ctr"/>
            <a:r>
              <a:rPr lang="de-DE" dirty="0"/>
              <a:t>10%</a:t>
            </a:r>
            <a:endParaRPr lang="en-GB" dirty="0"/>
          </a:p>
        </p:txBody>
      </p:sp>
      <p:sp>
        <p:nvSpPr>
          <p:cNvPr id="24" name="TextBox 23">
            <a:extLst>
              <a:ext uri="{FF2B5EF4-FFF2-40B4-BE49-F238E27FC236}">
                <a16:creationId xmlns:a16="http://schemas.microsoft.com/office/drawing/2014/main" id="{C8829653-FA02-7CEE-0965-241145C2E5E7}"/>
              </a:ext>
            </a:extLst>
          </p:cNvPr>
          <p:cNvSpPr txBox="1"/>
          <p:nvPr/>
        </p:nvSpPr>
        <p:spPr>
          <a:xfrm>
            <a:off x="6785973" y="5530560"/>
            <a:ext cx="592282" cy="369332"/>
          </a:xfrm>
          <a:prstGeom prst="rect">
            <a:avLst/>
          </a:prstGeom>
          <a:noFill/>
        </p:spPr>
        <p:txBody>
          <a:bodyPr wrap="square" rtlCol="0">
            <a:spAutoFit/>
          </a:bodyPr>
          <a:lstStyle/>
          <a:p>
            <a:pPr algn="ctr"/>
            <a:r>
              <a:rPr lang="de-DE" dirty="0"/>
              <a:t>10%</a:t>
            </a:r>
            <a:endParaRPr lang="en-GB" dirty="0"/>
          </a:p>
        </p:txBody>
      </p:sp>
      <p:sp>
        <p:nvSpPr>
          <p:cNvPr id="25" name="TextBox 24">
            <a:extLst>
              <a:ext uri="{FF2B5EF4-FFF2-40B4-BE49-F238E27FC236}">
                <a16:creationId xmlns:a16="http://schemas.microsoft.com/office/drawing/2014/main" id="{B00767CA-0ED5-B232-4923-5A1B7FB3F6CC}"/>
              </a:ext>
            </a:extLst>
          </p:cNvPr>
          <p:cNvSpPr txBox="1"/>
          <p:nvPr/>
        </p:nvSpPr>
        <p:spPr>
          <a:xfrm>
            <a:off x="7469397" y="5530560"/>
            <a:ext cx="592282" cy="369332"/>
          </a:xfrm>
          <a:prstGeom prst="rect">
            <a:avLst/>
          </a:prstGeom>
          <a:noFill/>
        </p:spPr>
        <p:txBody>
          <a:bodyPr wrap="square" rtlCol="0">
            <a:spAutoFit/>
          </a:bodyPr>
          <a:lstStyle/>
          <a:p>
            <a:pPr algn="ctr"/>
            <a:r>
              <a:rPr lang="de-DE" dirty="0"/>
              <a:t>10%</a:t>
            </a:r>
            <a:endParaRPr lang="en-GB" dirty="0"/>
          </a:p>
        </p:txBody>
      </p:sp>
      <p:sp>
        <p:nvSpPr>
          <p:cNvPr id="26" name="TextBox 25">
            <a:extLst>
              <a:ext uri="{FF2B5EF4-FFF2-40B4-BE49-F238E27FC236}">
                <a16:creationId xmlns:a16="http://schemas.microsoft.com/office/drawing/2014/main" id="{0B1B0AB1-C7DE-DBD1-9610-619BE58B0ED2}"/>
              </a:ext>
            </a:extLst>
          </p:cNvPr>
          <p:cNvSpPr txBox="1"/>
          <p:nvPr/>
        </p:nvSpPr>
        <p:spPr>
          <a:xfrm>
            <a:off x="8146825" y="5524495"/>
            <a:ext cx="592282" cy="369332"/>
          </a:xfrm>
          <a:prstGeom prst="rect">
            <a:avLst/>
          </a:prstGeom>
          <a:noFill/>
        </p:spPr>
        <p:txBody>
          <a:bodyPr wrap="square" rtlCol="0">
            <a:spAutoFit/>
          </a:bodyPr>
          <a:lstStyle/>
          <a:p>
            <a:pPr algn="ctr"/>
            <a:r>
              <a:rPr lang="de-DE" dirty="0"/>
              <a:t>10%</a:t>
            </a:r>
            <a:endParaRPr lang="en-GB" dirty="0"/>
          </a:p>
        </p:txBody>
      </p:sp>
      <p:sp>
        <p:nvSpPr>
          <p:cNvPr id="27" name="TextBox 26">
            <a:extLst>
              <a:ext uri="{FF2B5EF4-FFF2-40B4-BE49-F238E27FC236}">
                <a16:creationId xmlns:a16="http://schemas.microsoft.com/office/drawing/2014/main" id="{5A8C7C93-208C-9CF3-2DD5-45C94F85ED3E}"/>
              </a:ext>
            </a:extLst>
          </p:cNvPr>
          <p:cNvSpPr txBox="1"/>
          <p:nvPr/>
        </p:nvSpPr>
        <p:spPr>
          <a:xfrm>
            <a:off x="8803638" y="5531641"/>
            <a:ext cx="592282" cy="369332"/>
          </a:xfrm>
          <a:prstGeom prst="rect">
            <a:avLst/>
          </a:prstGeom>
          <a:noFill/>
        </p:spPr>
        <p:txBody>
          <a:bodyPr wrap="square" rtlCol="0">
            <a:spAutoFit/>
          </a:bodyPr>
          <a:lstStyle/>
          <a:p>
            <a:pPr algn="ctr"/>
            <a:r>
              <a:rPr lang="de-DE" dirty="0"/>
              <a:t>10%</a:t>
            </a:r>
            <a:endParaRPr lang="en-GB" dirty="0"/>
          </a:p>
        </p:txBody>
      </p:sp>
      <p:sp>
        <p:nvSpPr>
          <p:cNvPr id="28" name="TextBox 27">
            <a:extLst>
              <a:ext uri="{FF2B5EF4-FFF2-40B4-BE49-F238E27FC236}">
                <a16:creationId xmlns:a16="http://schemas.microsoft.com/office/drawing/2014/main" id="{726BCE49-3DC2-05D0-1911-E8AEB667F94A}"/>
              </a:ext>
            </a:extLst>
          </p:cNvPr>
          <p:cNvSpPr txBox="1"/>
          <p:nvPr/>
        </p:nvSpPr>
        <p:spPr>
          <a:xfrm>
            <a:off x="9490145" y="5517349"/>
            <a:ext cx="592282" cy="369332"/>
          </a:xfrm>
          <a:prstGeom prst="rect">
            <a:avLst/>
          </a:prstGeom>
          <a:noFill/>
        </p:spPr>
        <p:txBody>
          <a:bodyPr wrap="square" rtlCol="0">
            <a:spAutoFit/>
          </a:bodyPr>
          <a:lstStyle/>
          <a:p>
            <a:pPr algn="ctr"/>
            <a:r>
              <a:rPr lang="de-DE" dirty="0"/>
              <a:t>10%</a:t>
            </a:r>
            <a:endParaRPr lang="en-GB" dirty="0"/>
          </a:p>
        </p:txBody>
      </p:sp>
      <p:sp>
        <p:nvSpPr>
          <p:cNvPr id="29" name="TextBox 28">
            <a:extLst>
              <a:ext uri="{FF2B5EF4-FFF2-40B4-BE49-F238E27FC236}">
                <a16:creationId xmlns:a16="http://schemas.microsoft.com/office/drawing/2014/main" id="{440942AF-0385-A1A9-DCED-C524B822D5A7}"/>
              </a:ext>
            </a:extLst>
          </p:cNvPr>
          <p:cNvSpPr txBox="1"/>
          <p:nvPr/>
        </p:nvSpPr>
        <p:spPr>
          <a:xfrm>
            <a:off x="275543" y="4885310"/>
            <a:ext cx="2255682" cy="646331"/>
          </a:xfrm>
          <a:prstGeom prst="rect">
            <a:avLst/>
          </a:prstGeom>
          <a:noFill/>
        </p:spPr>
        <p:txBody>
          <a:bodyPr wrap="square" rtlCol="0">
            <a:spAutoFit/>
          </a:bodyPr>
          <a:lstStyle/>
          <a:p>
            <a:r>
              <a:rPr lang="de-DE" dirty="0"/>
              <a:t>Die österreichische Bevölkerung</a:t>
            </a:r>
            <a:endParaRPr lang="en-GB" dirty="0"/>
          </a:p>
        </p:txBody>
      </p:sp>
      <p:sp>
        <p:nvSpPr>
          <p:cNvPr id="30" name="Arrow: Right 29">
            <a:extLst>
              <a:ext uri="{FF2B5EF4-FFF2-40B4-BE49-F238E27FC236}">
                <a16:creationId xmlns:a16="http://schemas.microsoft.com/office/drawing/2014/main" id="{32D43208-7CEF-F75B-203A-A5E2E86DD8B7}"/>
              </a:ext>
            </a:extLst>
          </p:cNvPr>
          <p:cNvSpPr/>
          <p:nvPr/>
        </p:nvSpPr>
        <p:spPr>
          <a:xfrm>
            <a:off x="2430658" y="5076423"/>
            <a:ext cx="485494" cy="18971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20AA94D0-FB3D-DA9A-F722-DAAD999DADB4}"/>
              </a:ext>
            </a:extLst>
          </p:cNvPr>
          <p:cNvSpPr txBox="1"/>
          <p:nvPr/>
        </p:nvSpPr>
        <p:spPr>
          <a:xfrm>
            <a:off x="405164" y="2050433"/>
            <a:ext cx="2146190" cy="646331"/>
          </a:xfrm>
          <a:prstGeom prst="rect">
            <a:avLst/>
          </a:prstGeom>
          <a:noFill/>
        </p:spPr>
        <p:txBody>
          <a:bodyPr wrap="square" rtlCol="0">
            <a:spAutoFit/>
          </a:bodyPr>
          <a:lstStyle/>
          <a:p>
            <a:r>
              <a:rPr lang="de-DE" dirty="0"/>
              <a:t>Das österreichische Vermögen</a:t>
            </a:r>
            <a:endParaRPr lang="en-GB" dirty="0"/>
          </a:p>
        </p:txBody>
      </p:sp>
      <p:sp>
        <p:nvSpPr>
          <p:cNvPr id="40" name="Arrow: Right 39">
            <a:extLst>
              <a:ext uri="{FF2B5EF4-FFF2-40B4-BE49-F238E27FC236}">
                <a16:creationId xmlns:a16="http://schemas.microsoft.com/office/drawing/2014/main" id="{D90C5D20-32F3-BB69-AE51-0F28DB4FCE68}"/>
              </a:ext>
            </a:extLst>
          </p:cNvPr>
          <p:cNvSpPr/>
          <p:nvPr/>
        </p:nvSpPr>
        <p:spPr>
          <a:xfrm>
            <a:off x="2430658" y="2288261"/>
            <a:ext cx="485494" cy="18971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4" name="Graphic 43" descr="Treasure chest with solid fill">
            <a:extLst>
              <a:ext uri="{FF2B5EF4-FFF2-40B4-BE49-F238E27FC236}">
                <a16:creationId xmlns:a16="http://schemas.microsoft.com/office/drawing/2014/main" id="{0A85F97E-0F4D-9A3A-ACC4-A086A778615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8334" y="1651331"/>
            <a:ext cx="646331" cy="646331"/>
          </a:xfrm>
          <a:prstGeom prst="rect">
            <a:avLst/>
          </a:prstGeom>
        </p:spPr>
      </p:pic>
      <p:pic>
        <p:nvPicPr>
          <p:cNvPr id="46" name="Graphic 45" descr="Treasure chest with solid fill">
            <a:extLst>
              <a:ext uri="{FF2B5EF4-FFF2-40B4-BE49-F238E27FC236}">
                <a16:creationId xmlns:a16="http://schemas.microsoft.com/office/drawing/2014/main" id="{0CE379F7-A374-03EB-544A-B86A1A0135A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25169" y="2308006"/>
            <a:ext cx="646331" cy="646331"/>
          </a:xfrm>
          <a:prstGeom prst="rect">
            <a:avLst/>
          </a:prstGeom>
        </p:spPr>
      </p:pic>
      <p:pic>
        <p:nvPicPr>
          <p:cNvPr id="47" name="Graphic 46" descr="Treasure chest with solid fill">
            <a:extLst>
              <a:ext uri="{FF2B5EF4-FFF2-40B4-BE49-F238E27FC236}">
                <a16:creationId xmlns:a16="http://schemas.microsoft.com/office/drawing/2014/main" id="{C2BE979A-7471-18D3-5426-4BDC51A8F8C3}"/>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2668" y="2846616"/>
            <a:ext cx="646331" cy="646331"/>
          </a:xfrm>
          <a:prstGeom prst="rect">
            <a:avLst/>
          </a:prstGeom>
        </p:spPr>
      </p:pic>
      <p:pic>
        <p:nvPicPr>
          <p:cNvPr id="56" name="Graphic 55" descr="Treasure chest with solid fill">
            <a:extLst>
              <a:ext uri="{FF2B5EF4-FFF2-40B4-BE49-F238E27FC236}">
                <a16:creationId xmlns:a16="http://schemas.microsoft.com/office/drawing/2014/main" id="{33E341A1-90E4-BBAF-6C0E-1D4F4F3EF04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5637" y="1467191"/>
            <a:ext cx="646331" cy="646331"/>
          </a:xfrm>
          <a:prstGeom prst="rect">
            <a:avLst/>
          </a:prstGeom>
        </p:spPr>
      </p:pic>
      <p:cxnSp>
        <p:nvCxnSpPr>
          <p:cNvPr id="62" name="Straight Connector 61">
            <a:extLst>
              <a:ext uri="{FF2B5EF4-FFF2-40B4-BE49-F238E27FC236}">
                <a16:creationId xmlns:a16="http://schemas.microsoft.com/office/drawing/2014/main" id="{C20C90AE-A9E7-EC02-669A-44F9EDF309CA}"/>
              </a:ext>
            </a:extLst>
          </p:cNvPr>
          <p:cNvCxnSpPr/>
          <p:nvPr/>
        </p:nvCxnSpPr>
        <p:spPr>
          <a:xfrm>
            <a:off x="275543" y="3829050"/>
            <a:ext cx="11630707"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451A218-E166-BD93-8BF9-0D804134F138}"/>
              </a:ext>
            </a:extLst>
          </p:cNvPr>
          <p:cNvCxnSpPr>
            <a:cxnSpLocks/>
          </p:cNvCxnSpPr>
          <p:nvPr/>
        </p:nvCxnSpPr>
        <p:spPr>
          <a:xfrm>
            <a:off x="4031647" y="4276725"/>
            <a:ext cx="0" cy="1609956"/>
          </a:xfrm>
          <a:prstGeom prst="line">
            <a:avLst/>
          </a:prstGeom>
          <a:ln>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0ADB83-7AAB-2372-0AF3-6D450CB46EF7}"/>
              </a:ext>
            </a:extLst>
          </p:cNvPr>
          <p:cNvCxnSpPr>
            <a:cxnSpLocks/>
          </p:cNvCxnSpPr>
          <p:nvPr/>
        </p:nvCxnSpPr>
        <p:spPr>
          <a:xfrm>
            <a:off x="4753416" y="4271445"/>
            <a:ext cx="0" cy="1609956"/>
          </a:xfrm>
          <a:prstGeom prst="line">
            <a:avLst/>
          </a:prstGeom>
          <a:ln>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B36F85C-2939-2111-DE1B-CB0E006C3518}"/>
              </a:ext>
            </a:extLst>
          </p:cNvPr>
          <p:cNvCxnSpPr>
            <a:cxnSpLocks/>
          </p:cNvCxnSpPr>
          <p:nvPr/>
        </p:nvCxnSpPr>
        <p:spPr>
          <a:xfrm>
            <a:off x="5416043" y="4271445"/>
            <a:ext cx="0" cy="1609956"/>
          </a:xfrm>
          <a:prstGeom prst="line">
            <a:avLst/>
          </a:prstGeom>
          <a:ln>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248A31-929A-CB5D-7BC2-DAEC3E6A20C9}"/>
              </a:ext>
            </a:extLst>
          </p:cNvPr>
          <p:cNvCxnSpPr>
            <a:cxnSpLocks/>
          </p:cNvCxnSpPr>
          <p:nvPr/>
        </p:nvCxnSpPr>
        <p:spPr>
          <a:xfrm>
            <a:off x="6058639" y="4283871"/>
            <a:ext cx="0" cy="1609956"/>
          </a:xfrm>
          <a:prstGeom prst="line">
            <a:avLst/>
          </a:prstGeom>
          <a:ln>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A3ABD2-95C1-684E-EA46-730822ED85D1}"/>
              </a:ext>
            </a:extLst>
          </p:cNvPr>
          <p:cNvCxnSpPr>
            <a:cxnSpLocks/>
          </p:cNvCxnSpPr>
          <p:nvPr/>
        </p:nvCxnSpPr>
        <p:spPr>
          <a:xfrm>
            <a:off x="6748362" y="4291017"/>
            <a:ext cx="0" cy="1609956"/>
          </a:xfrm>
          <a:prstGeom prst="line">
            <a:avLst/>
          </a:prstGeom>
          <a:ln>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A923C4E-48E7-5531-28E5-21D8840EFCAC}"/>
              </a:ext>
            </a:extLst>
          </p:cNvPr>
          <p:cNvCxnSpPr>
            <a:cxnSpLocks/>
          </p:cNvCxnSpPr>
          <p:nvPr/>
        </p:nvCxnSpPr>
        <p:spPr>
          <a:xfrm>
            <a:off x="7378255" y="4271445"/>
            <a:ext cx="0" cy="1609956"/>
          </a:xfrm>
          <a:prstGeom prst="line">
            <a:avLst/>
          </a:prstGeom>
          <a:ln>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D32AD2-4603-FB61-EBE3-656B00E3D0A4}"/>
              </a:ext>
            </a:extLst>
          </p:cNvPr>
          <p:cNvCxnSpPr>
            <a:cxnSpLocks/>
          </p:cNvCxnSpPr>
          <p:nvPr/>
        </p:nvCxnSpPr>
        <p:spPr>
          <a:xfrm>
            <a:off x="8132437" y="4271445"/>
            <a:ext cx="0" cy="1609956"/>
          </a:xfrm>
          <a:prstGeom prst="line">
            <a:avLst/>
          </a:prstGeom>
          <a:ln>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C78625C-8926-A4CB-4746-E3380DEEC8A2}"/>
              </a:ext>
            </a:extLst>
          </p:cNvPr>
          <p:cNvCxnSpPr>
            <a:cxnSpLocks/>
          </p:cNvCxnSpPr>
          <p:nvPr/>
        </p:nvCxnSpPr>
        <p:spPr>
          <a:xfrm>
            <a:off x="8792200" y="4283871"/>
            <a:ext cx="0" cy="1609956"/>
          </a:xfrm>
          <a:prstGeom prst="line">
            <a:avLst/>
          </a:prstGeom>
          <a:ln>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3BD3886-71A4-FA8E-4ABB-B3BCAB7FA8CB}"/>
              </a:ext>
            </a:extLst>
          </p:cNvPr>
          <p:cNvCxnSpPr>
            <a:cxnSpLocks/>
          </p:cNvCxnSpPr>
          <p:nvPr/>
        </p:nvCxnSpPr>
        <p:spPr>
          <a:xfrm>
            <a:off x="9446306" y="4283871"/>
            <a:ext cx="0" cy="1609956"/>
          </a:xfrm>
          <a:prstGeom prst="line">
            <a:avLst/>
          </a:prstGeom>
          <a:ln>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77" name="Graphic 76" descr="Arrow Up with solid fill">
            <a:extLst>
              <a:ext uri="{FF2B5EF4-FFF2-40B4-BE49-F238E27FC236}">
                <a16:creationId xmlns:a16="http://schemas.microsoft.com/office/drawing/2014/main" id="{D312B96D-DB29-7CA2-F992-595D940D17BA}"/>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449635" y="3410005"/>
            <a:ext cx="900000" cy="1009422"/>
          </a:xfrm>
          <a:prstGeom prst="rect">
            <a:avLst/>
          </a:prstGeom>
        </p:spPr>
      </p:pic>
      <p:pic>
        <p:nvPicPr>
          <p:cNvPr id="75" name="Graphic 74" descr="Fork In Road with solid fill">
            <a:extLst>
              <a:ext uri="{FF2B5EF4-FFF2-40B4-BE49-F238E27FC236}">
                <a16:creationId xmlns:a16="http://schemas.microsoft.com/office/drawing/2014/main" id="{712DD23C-BFED-C1E7-A270-E7F0EF9E7BCC}"/>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6440115" y="3381376"/>
            <a:ext cx="914400" cy="914400"/>
          </a:xfrm>
          <a:prstGeom prst="rect">
            <a:avLst/>
          </a:prstGeom>
        </p:spPr>
      </p:pic>
      <p:sp>
        <p:nvSpPr>
          <p:cNvPr id="78" name="TextBox 77">
            <a:extLst>
              <a:ext uri="{FF2B5EF4-FFF2-40B4-BE49-F238E27FC236}">
                <a16:creationId xmlns:a16="http://schemas.microsoft.com/office/drawing/2014/main" id="{9B998FF9-5EA3-9E65-EC77-118F5769E689}"/>
              </a:ext>
            </a:extLst>
          </p:cNvPr>
          <p:cNvSpPr txBox="1"/>
          <p:nvPr/>
        </p:nvSpPr>
        <p:spPr>
          <a:xfrm>
            <a:off x="10523362" y="3381376"/>
            <a:ext cx="1185581" cy="369332"/>
          </a:xfrm>
          <a:prstGeom prst="rect">
            <a:avLst/>
          </a:prstGeom>
          <a:noFill/>
        </p:spPr>
        <p:txBody>
          <a:bodyPr wrap="none" rtlCol="0">
            <a:spAutoFit/>
          </a:bodyPr>
          <a:lstStyle/>
          <a:p>
            <a:r>
              <a:rPr lang="de-DE" dirty="0">
                <a:solidFill>
                  <a:schemeClr val="accent4">
                    <a:lumMod val="50000"/>
                  </a:schemeClr>
                </a:solidFill>
              </a:rPr>
              <a:t>(20 Boxen)</a:t>
            </a:r>
            <a:endParaRPr lang="en-GB" dirty="0">
              <a:solidFill>
                <a:schemeClr val="accent4">
                  <a:lumMod val="50000"/>
                </a:schemeClr>
              </a:solidFill>
            </a:endParaRPr>
          </a:p>
        </p:txBody>
      </p:sp>
      <p:pic>
        <p:nvPicPr>
          <p:cNvPr id="79" name="Graphic 78" descr="Treasure chest with solid fill">
            <a:extLst>
              <a:ext uri="{FF2B5EF4-FFF2-40B4-BE49-F238E27FC236}">
                <a16:creationId xmlns:a16="http://schemas.microsoft.com/office/drawing/2014/main" id="{BFA32B72-83CF-C8A0-23FA-601346087CC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54674" y="2262562"/>
            <a:ext cx="646331" cy="646331"/>
          </a:xfrm>
          <a:prstGeom prst="rect">
            <a:avLst/>
          </a:prstGeom>
        </p:spPr>
      </p:pic>
      <p:pic>
        <p:nvPicPr>
          <p:cNvPr id="80" name="Graphic 79" descr="Treasure chest with solid fill">
            <a:extLst>
              <a:ext uri="{FF2B5EF4-FFF2-40B4-BE49-F238E27FC236}">
                <a16:creationId xmlns:a16="http://schemas.microsoft.com/office/drawing/2014/main" id="{D02E8504-5C35-F587-3DE3-0B1869F4677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5804" y="2702316"/>
            <a:ext cx="646331" cy="646331"/>
          </a:xfrm>
          <a:prstGeom prst="rect">
            <a:avLst/>
          </a:prstGeom>
        </p:spPr>
      </p:pic>
      <p:pic>
        <p:nvPicPr>
          <p:cNvPr id="81" name="Graphic 80" descr="Treasure chest with solid fill">
            <a:extLst>
              <a:ext uri="{FF2B5EF4-FFF2-40B4-BE49-F238E27FC236}">
                <a16:creationId xmlns:a16="http://schemas.microsoft.com/office/drawing/2014/main" id="{95A78E50-83BD-EB19-AE2E-B8C3DF33EC4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2595" y="2858951"/>
            <a:ext cx="646331" cy="646331"/>
          </a:xfrm>
          <a:prstGeom prst="rect">
            <a:avLst/>
          </a:prstGeom>
        </p:spPr>
      </p:pic>
      <p:pic>
        <p:nvPicPr>
          <p:cNvPr id="82" name="Graphic 81" descr="Treasure chest with solid fill">
            <a:extLst>
              <a:ext uri="{FF2B5EF4-FFF2-40B4-BE49-F238E27FC236}">
                <a16:creationId xmlns:a16="http://schemas.microsoft.com/office/drawing/2014/main" id="{1F5A5528-F60C-A456-63DC-62E63C822F0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6493" y="2763219"/>
            <a:ext cx="646331" cy="646331"/>
          </a:xfrm>
          <a:prstGeom prst="rect">
            <a:avLst/>
          </a:prstGeom>
        </p:spPr>
      </p:pic>
      <p:pic>
        <p:nvPicPr>
          <p:cNvPr id="83" name="Graphic 82" descr="Treasure chest with solid fill">
            <a:extLst>
              <a:ext uri="{FF2B5EF4-FFF2-40B4-BE49-F238E27FC236}">
                <a16:creationId xmlns:a16="http://schemas.microsoft.com/office/drawing/2014/main" id="{8CB6CA34-C4A1-9D2A-1322-172EC2A46D2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5826" y="1504435"/>
            <a:ext cx="646331" cy="646331"/>
          </a:xfrm>
          <a:prstGeom prst="rect">
            <a:avLst/>
          </a:prstGeom>
        </p:spPr>
      </p:pic>
      <p:pic>
        <p:nvPicPr>
          <p:cNvPr id="84" name="Graphic 83" descr="Treasure chest with solid fill">
            <a:extLst>
              <a:ext uri="{FF2B5EF4-FFF2-40B4-BE49-F238E27FC236}">
                <a16:creationId xmlns:a16="http://schemas.microsoft.com/office/drawing/2014/main" id="{38909849-1E6B-95F4-8A35-61AC5E404A33}"/>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42649" y="1502120"/>
            <a:ext cx="646331" cy="646331"/>
          </a:xfrm>
          <a:prstGeom prst="rect">
            <a:avLst/>
          </a:prstGeom>
        </p:spPr>
      </p:pic>
      <p:pic>
        <p:nvPicPr>
          <p:cNvPr id="85" name="Graphic 84" descr="Treasure chest with solid fill">
            <a:extLst>
              <a:ext uri="{FF2B5EF4-FFF2-40B4-BE49-F238E27FC236}">
                <a16:creationId xmlns:a16="http://schemas.microsoft.com/office/drawing/2014/main" id="{E937DBEC-1C4A-6432-ACB9-272D1A2E2FF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9416" y="2199376"/>
            <a:ext cx="646331" cy="646331"/>
          </a:xfrm>
          <a:prstGeom prst="rect">
            <a:avLst/>
          </a:prstGeom>
        </p:spPr>
      </p:pic>
      <p:pic>
        <p:nvPicPr>
          <p:cNvPr id="86" name="Graphic 85" descr="Treasure chest with solid fill">
            <a:extLst>
              <a:ext uri="{FF2B5EF4-FFF2-40B4-BE49-F238E27FC236}">
                <a16:creationId xmlns:a16="http://schemas.microsoft.com/office/drawing/2014/main" id="{AEA536EC-AB13-3E3E-3BF1-044ED1D282C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46587" y="1955455"/>
            <a:ext cx="646331" cy="646331"/>
          </a:xfrm>
          <a:prstGeom prst="rect">
            <a:avLst/>
          </a:prstGeom>
        </p:spPr>
      </p:pic>
      <p:pic>
        <p:nvPicPr>
          <p:cNvPr id="87" name="Graphic 86" descr="Treasure chest with solid fill">
            <a:extLst>
              <a:ext uri="{FF2B5EF4-FFF2-40B4-BE49-F238E27FC236}">
                <a16:creationId xmlns:a16="http://schemas.microsoft.com/office/drawing/2014/main" id="{874E0068-0E45-90AE-009A-071365164AF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41192" y="2505043"/>
            <a:ext cx="646331" cy="646331"/>
          </a:xfrm>
          <a:prstGeom prst="rect">
            <a:avLst/>
          </a:prstGeom>
        </p:spPr>
      </p:pic>
      <p:pic>
        <p:nvPicPr>
          <p:cNvPr id="88" name="Graphic 87" descr="Treasure chest with solid fill">
            <a:extLst>
              <a:ext uri="{FF2B5EF4-FFF2-40B4-BE49-F238E27FC236}">
                <a16:creationId xmlns:a16="http://schemas.microsoft.com/office/drawing/2014/main" id="{E2D7918B-9BFF-8089-1064-13A1DD03376B}"/>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24621" y="1482513"/>
            <a:ext cx="646331" cy="646331"/>
          </a:xfrm>
          <a:prstGeom prst="rect">
            <a:avLst/>
          </a:prstGeom>
        </p:spPr>
      </p:pic>
      <p:pic>
        <p:nvPicPr>
          <p:cNvPr id="89" name="Graphic 88" descr="Treasure chest with solid fill">
            <a:extLst>
              <a:ext uri="{FF2B5EF4-FFF2-40B4-BE49-F238E27FC236}">
                <a16:creationId xmlns:a16="http://schemas.microsoft.com/office/drawing/2014/main" id="{62A10B52-76D2-5F31-96B8-82405586320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94899" y="2041120"/>
            <a:ext cx="646331" cy="646331"/>
          </a:xfrm>
          <a:prstGeom prst="rect">
            <a:avLst/>
          </a:prstGeom>
        </p:spPr>
      </p:pic>
      <p:pic>
        <p:nvPicPr>
          <p:cNvPr id="90" name="Graphic 89" descr="Treasure chest with solid fill">
            <a:extLst>
              <a:ext uri="{FF2B5EF4-FFF2-40B4-BE49-F238E27FC236}">
                <a16:creationId xmlns:a16="http://schemas.microsoft.com/office/drawing/2014/main" id="{104DA5E5-961A-D2AB-A2CA-F9E8FC19718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7474" y="1444110"/>
            <a:ext cx="646331" cy="646331"/>
          </a:xfrm>
          <a:prstGeom prst="rect">
            <a:avLst/>
          </a:prstGeom>
        </p:spPr>
      </p:pic>
      <p:pic>
        <p:nvPicPr>
          <p:cNvPr id="91" name="Graphic 90" descr="Treasure chest with solid fill">
            <a:extLst>
              <a:ext uri="{FF2B5EF4-FFF2-40B4-BE49-F238E27FC236}">
                <a16:creationId xmlns:a16="http://schemas.microsoft.com/office/drawing/2014/main" id="{01CA79C0-15F1-A50D-2EBA-A05F08318F3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824" y="2204590"/>
            <a:ext cx="646331" cy="646331"/>
          </a:xfrm>
          <a:prstGeom prst="rect">
            <a:avLst/>
          </a:prstGeom>
        </p:spPr>
      </p:pic>
      <p:pic>
        <p:nvPicPr>
          <p:cNvPr id="92" name="Graphic 91" descr="Treasure chest with solid fill">
            <a:extLst>
              <a:ext uri="{FF2B5EF4-FFF2-40B4-BE49-F238E27FC236}">
                <a16:creationId xmlns:a16="http://schemas.microsoft.com/office/drawing/2014/main" id="{3059F6E1-88F8-1521-5DD5-9BBF75C18677}"/>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1656" y="1632409"/>
            <a:ext cx="646331" cy="646331"/>
          </a:xfrm>
          <a:prstGeom prst="rect">
            <a:avLst/>
          </a:prstGeom>
        </p:spPr>
      </p:pic>
      <p:pic>
        <p:nvPicPr>
          <p:cNvPr id="93" name="Graphic 92" descr="Treasure chest with solid fill">
            <a:extLst>
              <a:ext uri="{FF2B5EF4-FFF2-40B4-BE49-F238E27FC236}">
                <a16:creationId xmlns:a16="http://schemas.microsoft.com/office/drawing/2014/main" id="{411B9E9A-EDD6-A3D8-68F0-BD0D4324C95B}"/>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1656" y="2842129"/>
            <a:ext cx="646331" cy="646331"/>
          </a:xfrm>
          <a:prstGeom prst="rect">
            <a:avLst/>
          </a:prstGeom>
        </p:spPr>
      </p:pic>
      <p:pic>
        <p:nvPicPr>
          <p:cNvPr id="94" name="Graphic 93" descr="Treasure chest with solid fill">
            <a:extLst>
              <a:ext uri="{FF2B5EF4-FFF2-40B4-BE49-F238E27FC236}">
                <a16:creationId xmlns:a16="http://schemas.microsoft.com/office/drawing/2014/main" id="{14B2AAE5-D6CC-E8EA-4F1F-ADFB9B9C3CB3}"/>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6415" y="2142858"/>
            <a:ext cx="646331" cy="646331"/>
          </a:xfrm>
          <a:prstGeom prst="rect">
            <a:avLst/>
          </a:prstGeom>
        </p:spPr>
      </p:pic>
      <p:pic>
        <p:nvPicPr>
          <p:cNvPr id="95" name="Graphic 94" descr="Arrow Up with solid fill">
            <a:extLst>
              <a:ext uri="{FF2B5EF4-FFF2-40B4-BE49-F238E27FC236}">
                <a16:creationId xmlns:a16="http://schemas.microsoft.com/office/drawing/2014/main" id="{0EE7C8C6-9D58-83E7-EA42-66EB8478A829}"/>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541385" y="3383469"/>
            <a:ext cx="900000" cy="1009422"/>
          </a:xfrm>
          <a:prstGeom prst="rect">
            <a:avLst/>
          </a:prstGeom>
        </p:spPr>
      </p:pic>
      <p:pic>
        <p:nvPicPr>
          <p:cNvPr id="96" name="Graphic 95" descr="Arrow Up with solid fill">
            <a:extLst>
              <a:ext uri="{FF2B5EF4-FFF2-40B4-BE49-F238E27FC236}">
                <a16:creationId xmlns:a16="http://schemas.microsoft.com/office/drawing/2014/main" id="{1DDBBEE6-1D4A-8E1C-3ABC-F5898AC515DC}"/>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8521113" y="3402048"/>
            <a:ext cx="900000" cy="1009422"/>
          </a:xfrm>
          <a:prstGeom prst="rect">
            <a:avLst/>
          </a:prstGeom>
        </p:spPr>
      </p:pic>
      <p:pic>
        <p:nvPicPr>
          <p:cNvPr id="97" name="Graphic 96" descr="Fork In Road with solid fill">
            <a:extLst>
              <a:ext uri="{FF2B5EF4-FFF2-40B4-BE49-F238E27FC236}">
                <a16:creationId xmlns:a16="http://schemas.microsoft.com/office/drawing/2014/main" id="{A97725DA-EF38-7881-6702-56352BC81B09}"/>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8513913" y="3363519"/>
            <a:ext cx="914400" cy="914400"/>
          </a:xfrm>
          <a:prstGeom prst="rect">
            <a:avLst/>
          </a:prstGeom>
        </p:spPr>
      </p:pic>
      <p:pic>
        <p:nvPicPr>
          <p:cNvPr id="98" name="Graphic 97" descr="Fork In Road with solid fill">
            <a:extLst>
              <a:ext uri="{FF2B5EF4-FFF2-40B4-BE49-F238E27FC236}">
                <a16:creationId xmlns:a16="http://schemas.microsoft.com/office/drawing/2014/main" id="{853EE471-A876-20A5-6E2B-E965E0D481C2}"/>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4536510" y="3403480"/>
            <a:ext cx="914400" cy="914400"/>
          </a:xfrm>
          <a:prstGeom prst="rect">
            <a:avLst/>
          </a:prstGeom>
        </p:spPr>
      </p:pic>
      <p:sp>
        <p:nvSpPr>
          <p:cNvPr id="3" name="Footer Placeholder 2">
            <a:extLst>
              <a:ext uri="{FF2B5EF4-FFF2-40B4-BE49-F238E27FC236}">
                <a16:creationId xmlns:a16="http://schemas.microsoft.com/office/drawing/2014/main" id="{446DE753-A088-33F4-4BAC-FFC4AEAD4F9B}"/>
              </a:ext>
            </a:extLst>
          </p:cNvPr>
          <p:cNvSpPr>
            <a:spLocks noGrp="1"/>
          </p:cNvSpPr>
          <p:nvPr>
            <p:ph type="ftr" sz="quarter" idx="11"/>
          </p:nvPr>
        </p:nvSpPr>
        <p:spPr/>
        <p:txBody>
          <a:bodyPr/>
          <a:lstStyle/>
          <a:p>
            <a:r>
              <a:rPr lang="de-DE"/>
              <a:t>Steuergerechtigkeit und Ungleichheit | Kai J. Lingnau</a:t>
            </a:r>
          </a:p>
        </p:txBody>
      </p:sp>
    </p:spTree>
    <p:extLst>
      <p:ext uri="{BB962C8B-B14F-4D97-AF65-F5344CB8AC3E}">
        <p14:creationId xmlns:p14="http://schemas.microsoft.com/office/powerpoint/2010/main" val="223422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0-#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25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5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1+#ppt_w/2"/>
                                          </p:val>
                                        </p:tav>
                                        <p:tav tm="100000">
                                          <p:val>
                                            <p:strVal val="#ppt_x"/>
                                          </p:val>
                                        </p:tav>
                                      </p:tavLst>
                                    </p:anim>
                                    <p:anim calcmode="lin" valueType="num">
                                      <p:cBhvr additive="base">
                                        <p:cTn id="34" dur="500" fill="hold"/>
                                        <p:tgtEl>
                                          <p:spTgt spid="21"/>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75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1+#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75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1+#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100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100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1+#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125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1+#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125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1+#ppt_w/2"/>
                                          </p:val>
                                        </p:tav>
                                        <p:tav tm="100000">
                                          <p:val>
                                            <p:strVal val="#ppt_x"/>
                                          </p:val>
                                        </p:tav>
                                      </p:tavLst>
                                    </p:anim>
                                    <p:anim calcmode="lin" valueType="num">
                                      <p:cBhvr additive="base">
                                        <p:cTn id="62" dur="500" fill="hold"/>
                                        <p:tgtEl>
                                          <p:spTgt spid="24"/>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150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1+#ppt_w/2"/>
                                          </p:val>
                                        </p:tav>
                                        <p:tav tm="100000">
                                          <p:val>
                                            <p:strVal val="#ppt_x"/>
                                          </p:val>
                                        </p:tav>
                                      </p:tavLst>
                                    </p:anim>
                                    <p:anim calcmode="lin" valueType="num">
                                      <p:cBhvr additive="base">
                                        <p:cTn id="66" dur="500" fill="hold"/>
                                        <p:tgtEl>
                                          <p:spTgt spid="1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150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1+#ppt_w/2"/>
                                          </p:val>
                                        </p:tav>
                                        <p:tav tm="100000">
                                          <p:val>
                                            <p:strVal val="#ppt_x"/>
                                          </p:val>
                                        </p:tav>
                                      </p:tavLst>
                                    </p:anim>
                                    <p:anim calcmode="lin" valueType="num">
                                      <p:cBhvr additive="base">
                                        <p:cTn id="70" dur="500" fill="hold"/>
                                        <p:tgtEl>
                                          <p:spTgt spid="25"/>
                                        </p:tgtEl>
                                        <p:attrNameLst>
                                          <p:attrName>ppt_y</p:attrName>
                                        </p:attrNameLst>
                                      </p:cBhvr>
                                      <p:tavLst>
                                        <p:tav tm="0">
                                          <p:val>
                                            <p:strVal val="#ppt_y"/>
                                          </p:val>
                                        </p:tav>
                                        <p:tav tm="100000">
                                          <p:val>
                                            <p:strVal val="#ppt_y"/>
                                          </p:val>
                                        </p:tav>
                                      </p:tavLst>
                                    </p:anim>
                                  </p:childTnLst>
                                </p:cTn>
                              </p:par>
                              <p:par>
                                <p:cTn id="71" presetID="2" presetClass="entr" presetSubtype="2" fill="hold" nodeType="withEffect">
                                  <p:stCondLst>
                                    <p:cond delay="175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1+#ppt_w/2"/>
                                          </p:val>
                                        </p:tav>
                                        <p:tav tm="100000">
                                          <p:val>
                                            <p:strVal val="#ppt_x"/>
                                          </p:val>
                                        </p:tav>
                                      </p:tavLst>
                                    </p:anim>
                                    <p:anim calcmode="lin" valueType="num">
                                      <p:cBhvr additive="base">
                                        <p:cTn id="74" dur="500" fill="hold"/>
                                        <p:tgtEl>
                                          <p:spTgt spid="12"/>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175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1+#ppt_w/2"/>
                                          </p:val>
                                        </p:tav>
                                        <p:tav tm="100000">
                                          <p:val>
                                            <p:strVal val="#ppt_x"/>
                                          </p:val>
                                        </p:tav>
                                      </p:tavLst>
                                    </p:anim>
                                    <p:anim calcmode="lin" valueType="num">
                                      <p:cBhvr additive="base">
                                        <p:cTn id="78" dur="500" fill="hold"/>
                                        <p:tgtEl>
                                          <p:spTgt spid="26"/>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2000"/>
                                  </p:stCondLst>
                                  <p:childTnLst>
                                    <p:set>
                                      <p:cBhvr>
                                        <p:cTn id="80" dur="1" fill="hold">
                                          <p:stCondLst>
                                            <p:cond delay="0"/>
                                          </p:stCondLst>
                                        </p:cTn>
                                        <p:tgtEl>
                                          <p:spTgt spid="10"/>
                                        </p:tgtEl>
                                        <p:attrNameLst>
                                          <p:attrName>style.visibility</p:attrName>
                                        </p:attrNameLst>
                                      </p:cBhvr>
                                      <p:to>
                                        <p:strVal val="visible"/>
                                      </p:to>
                                    </p:set>
                                    <p:anim calcmode="lin" valueType="num">
                                      <p:cBhvr additive="base">
                                        <p:cTn id="81" dur="500" fill="hold"/>
                                        <p:tgtEl>
                                          <p:spTgt spid="10"/>
                                        </p:tgtEl>
                                        <p:attrNameLst>
                                          <p:attrName>ppt_x</p:attrName>
                                        </p:attrNameLst>
                                      </p:cBhvr>
                                      <p:tavLst>
                                        <p:tav tm="0">
                                          <p:val>
                                            <p:strVal val="1+#ppt_w/2"/>
                                          </p:val>
                                        </p:tav>
                                        <p:tav tm="100000">
                                          <p:val>
                                            <p:strVal val="#ppt_x"/>
                                          </p:val>
                                        </p:tav>
                                      </p:tavLst>
                                    </p:anim>
                                    <p:anim calcmode="lin" valueType="num">
                                      <p:cBhvr additive="base">
                                        <p:cTn id="82" dur="500" fill="hold"/>
                                        <p:tgtEl>
                                          <p:spTgt spid="10"/>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2000"/>
                                  </p:stCondLst>
                                  <p:childTnLst>
                                    <p:set>
                                      <p:cBhvr>
                                        <p:cTn id="84" dur="1" fill="hold">
                                          <p:stCondLst>
                                            <p:cond delay="0"/>
                                          </p:stCondLst>
                                        </p:cTn>
                                        <p:tgtEl>
                                          <p:spTgt spid="27"/>
                                        </p:tgtEl>
                                        <p:attrNameLst>
                                          <p:attrName>style.visibility</p:attrName>
                                        </p:attrNameLst>
                                      </p:cBhvr>
                                      <p:to>
                                        <p:strVal val="visible"/>
                                      </p:to>
                                    </p:set>
                                    <p:anim calcmode="lin" valueType="num">
                                      <p:cBhvr additive="base">
                                        <p:cTn id="85" dur="500" fill="hold"/>
                                        <p:tgtEl>
                                          <p:spTgt spid="27"/>
                                        </p:tgtEl>
                                        <p:attrNameLst>
                                          <p:attrName>ppt_x</p:attrName>
                                        </p:attrNameLst>
                                      </p:cBhvr>
                                      <p:tavLst>
                                        <p:tav tm="0">
                                          <p:val>
                                            <p:strVal val="1+#ppt_w/2"/>
                                          </p:val>
                                        </p:tav>
                                        <p:tav tm="100000">
                                          <p:val>
                                            <p:strVal val="#ppt_x"/>
                                          </p:val>
                                        </p:tav>
                                      </p:tavLst>
                                    </p:anim>
                                    <p:anim calcmode="lin" valueType="num">
                                      <p:cBhvr additive="base">
                                        <p:cTn id="86" dur="500" fill="hold"/>
                                        <p:tgtEl>
                                          <p:spTgt spid="27"/>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225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1+#ppt_w/2"/>
                                          </p:val>
                                        </p:tav>
                                        <p:tav tm="100000">
                                          <p:val>
                                            <p:strVal val="#ppt_x"/>
                                          </p:val>
                                        </p:tav>
                                      </p:tavLst>
                                    </p:anim>
                                    <p:anim calcmode="lin" valueType="num">
                                      <p:cBhvr additive="base">
                                        <p:cTn id="90" dur="500" fill="hold"/>
                                        <p:tgtEl>
                                          <p:spTgt spid="11"/>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2250"/>
                                  </p:stCondLst>
                                  <p:childTnLst>
                                    <p:set>
                                      <p:cBhvr>
                                        <p:cTn id="92" dur="1" fill="hold">
                                          <p:stCondLst>
                                            <p:cond delay="0"/>
                                          </p:stCondLst>
                                        </p:cTn>
                                        <p:tgtEl>
                                          <p:spTgt spid="28"/>
                                        </p:tgtEl>
                                        <p:attrNameLst>
                                          <p:attrName>style.visibility</p:attrName>
                                        </p:attrNameLst>
                                      </p:cBhvr>
                                      <p:to>
                                        <p:strVal val="visible"/>
                                      </p:to>
                                    </p:set>
                                    <p:anim calcmode="lin" valueType="num">
                                      <p:cBhvr additive="base">
                                        <p:cTn id="93" dur="500" fill="hold"/>
                                        <p:tgtEl>
                                          <p:spTgt spid="28"/>
                                        </p:tgtEl>
                                        <p:attrNameLst>
                                          <p:attrName>ppt_x</p:attrName>
                                        </p:attrNameLst>
                                      </p:cBhvr>
                                      <p:tavLst>
                                        <p:tav tm="0">
                                          <p:val>
                                            <p:strVal val="1+#ppt_w/2"/>
                                          </p:val>
                                        </p:tav>
                                        <p:tav tm="100000">
                                          <p:val>
                                            <p:strVal val="#ppt_x"/>
                                          </p:val>
                                        </p:tav>
                                      </p:tavLst>
                                    </p:anim>
                                    <p:anim calcmode="lin" valueType="num">
                                      <p:cBhvr additive="base">
                                        <p:cTn id="9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grpId="0" nodeType="click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0-#ppt_w/2"/>
                                          </p:val>
                                        </p:tav>
                                        <p:tav tm="100000">
                                          <p:val>
                                            <p:strVal val="#ppt_x"/>
                                          </p:val>
                                        </p:tav>
                                      </p:tavLst>
                                    </p:anim>
                                    <p:anim calcmode="lin" valueType="num">
                                      <p:cBhvr additive="base">
                                        <p:cTn id="100" dur="500" fill="hold"/>
                                        <p:tgtEl>
                                          <p:spTgt spid="3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0-#ppt_w/2"/>
                                          </p:val>
                                        </p:tav>
                                        <p:tav tm="100000">
                                          <p:val>
                                            <p:strVal val="#ppt_x"/>
                                          </p:val>
                                        </p:tav>
                                      </p:tavLst>
                                    </p:anim>
                                    <p:anim calcmode="lin" valueType="num">
                                      <p:cBhvr additive="base">
                                        <p:cTn id="104" dur="500" fill="hold"/>
                                        <p:tgtEl>
                                          <p:spTgt spid="40"/>
                                        </p:tgtEl>
                                        <p:attrNameLst>
                                          <p:attrName>ppt_y</p:attrName>
                                        </p:attrNameLst>
                                      </p:cBhvr>
                                      <p:tavLst>
                                        <p:tav tm="0">
                                          <p:val>
                                            <p:strVal val="#ppt_y"/>
                                          </p:val>
                                        </p:tav>
                                        <p:tav tm="100000">
                                          <p:val>
                                            <p:strVal val="#ppt_y"/>
                                          </p:val>
                                        </p:tav>
                                      </p:tavLst>
                                    </p:anim>
                                  </p:childTnLst>
                                </p:cTn>
                              </p:par>
                            </p:childTnLst>
                          </p:cTn>
                        </p:par>
                        <p:par>
                          <p:cTn id="105" fill="hold">
                            <p:stCondLst>
                              <p:cond delay="500"/>
                            </p:stCondLst>
                            <p:childTnLst>
                              <p:par>
                                <p:cTn id="106" presetID="2" presetClass="entr" presetSubtype="2" fill="hold" nodeType="afterEffect">
                                  <p:stCondLst>
                                    <p:cond delay="0"/>
                                  </p:stCondLst>
                                  <p:childTnLst>
                                    <p:set>
                                      <p:cBhvr>
                                        <p:cTn id="107" dur="1" fill="hold">
                                          <p:stCondLst>
                                            <p:cond delay="0"/>
                                          </p:stCondLst>
                                        </p:cTn>
                                        <p:tgtEl>
                                          <p:spTgt spid="85"/>
                                        </p:tgtEl>
                                        <p:attrNameLst>
                                          <p:attrName>style.visibility</p:attrName>
                                        </p:attrNameLst>
                                      </p:cBhvr>
                                      <p:to>
                                        <p:strVal val="visible"/>
                                      </p:to>
                                    </p:set>
                                    <p:anim calcmode="lin" valueType="num">
                                      <p:cBhvr additive="base">
                                        <p:cTn id="108" dur="500" fill="hold"/>
                                        <p:tgtEl>
                                          <p:spTgt spid="85"/>
                                        </p:tgtEl>
                                        <p:attrNameLst>
                                          <p:attrName>ppt_x</p:attrName>
                                        </p:attrNameLst>
                                      </p:cBhvr>
                                      <p:tavLst>
                                        <p:tav tm="0">
                                          <p:val>
                                            <p:strVal val="1+#ppt_w/2"/>
                                          </p:val>
                                        </p:tav>
                                        <p:tav tm="100000">
                                          <p:val>
                                            <p:strVal val="#ppt_x"/>
                                          </p:val>
                                        </p:tav>
                                      </p:tavLst>
                                    </p:anim>
                                    <p:anim calcmode="lin" valueType="num">
                                      <p:cBhvr additive="base">
                                        <p:cTn id="109" dur="500" fill="hold"/>
                                        <p:tgtEl>
                                          <p:spTgt spid="85"/>
                                        </p:tgtEl>
                                        <p:attrNameLst>
                                          <p:attrName>ppt_y</p:attrName>
                                        </p:attrNameLst>
                                      </p:cBhvr>
                                      <p:tavLst>
                                        <p:tav tm="0">
                                          <p:val>
                                            <p:strVal val="#ppt_y"/>
                                          </p:val>
                                        </p:tav>
                                        <p:tav tm="100000">
                                          <p:val>
                                            <p:strVal val="#ppt_y"/>
                                          </p:val>
                                        </p:tav>
                                      </p:tavLst>
                                    </p:anim>
                                  </p:childTnLst>
                                </p:cTn>
                              </p:par>
                              <p:par>
                                <p:cTn id="110" presetID="2" presetClass="entr" presetSubtype="3" fill="hold" nodeType="withEffect">
                                  <p:stCondLst>
                                    <p:cond delay="0"/>
                                  </p:stCondLst>
                                  <p:childTnLst>
                                    <p:set>
                                      <p:cBhvr>
                                        <p:cTn id="111" dur="1" fill="hold">
                                          <p:stCondLst>
                                            <p:cond delay="0"/>
                                          </p:stCondLst>
                                        </p:cTn>
                                        <p:tgtEl>
                                          <p:spTgt spid="90"/>
                                        </p:tgtEl>
                                        <p:attrNameLst>
                                          <p:attrName>style.visibility</p:attrName>
                                        </p:attrNameLst>
                                      </p:cBhvr>
                                      <p:to>
                                        <p:strVal val="visible"/>
                                      </p:to>
                                    </p:set>
                                    <p:anim calcmode="lin" valueType="num">
                                      <p:cBhvr additive="base">
                                        <p:cTn id="112" dur="500" fill="hold"/>
                                        <p:tgtEl>
                                          <p:spTgt spid="90"/>
                                        </p:tgtEl>
                                        <p:attrNameLst>
                                          <p:attrName>ppt_x</p:attrName>
                                        </p:attrNameLst>
                                      </p:cBhvr>
                                      <p:tavLst>
                                        <p:tav tm="0">
                                          <p:val>
                                            <p:strVal val="1+#ppt_w/2"/>
                                          </p:val>
                                        </p:tav>
                                        <p:tav tm="100000">
                                          <p:val>
                                            <p:strVal val="#ppt_x"/>
                                          </p:val>
                                        </p:tav>
                                      </p:tavLst>
                                    </p:anim>
                                    <p:anim calcmode="lin" valueType="num">
                                      <p:cBhvr additive="base">
                                        <p:cTn id="113" dur="500" fill="hold"/>
                                        <p:tgtEl>
                                          <p:spTgt spid="90"/>
                                        </p:tgtEl>
                                        <p:attrNameLst>
                                          <p:attrName>ppt_y</p:attrName>
                                        </p:attrNameLst>
                                      </p:cBhvr>
                                      <p:tavLst>
                                        <p:tav tm="0">
                                          <p:val>
                                            <p:strVal val="0-#ppt_h/2"/>
                                          </p:val>
                                        </p:tav>
                                        <p:tav tm="100000">
                                          <p:val>
                                            <p:strVal val="#ppt_y"/>
                                          </p:val>
                                        </p:tav>
                                      </p:tavLst>
                                    </p:anim>
                                  </p:childTnLst>
                                </p:cTn>
                              </p:par>
                              <p:par>
                                <p:cTn id="114" presetID="2" presetClass="entr" presetSubtype="9" fill="hold" nodeType="withEffect">
                                  <p:stCondLst>
                                    <p:cond delay="0"/>
                                  </p:stCondLst>
                                  <p:childTnLst>
                                    <p:set>
                                      <p:cBhvr>
                                        <p:cTn id="115" dur="1" fill="hold">
                                          <p:stCondLst>
                                            <p:cond delay="0"/>
                                          </p:stCondLst>
                                        </p:cTn>
                                        <p:tgtEl>
                                          <p:spTgt spid="93"/>
                                        </p:tgtEl>
                                        <p:attrNameLst>
                                          <p:attrName>style.visibility</p:attrName>
                                        </p:attrNameLst>
                                      </p:cBhvr>
                                      <p:to>
                                        <p:strVal val="visible"/>
                                      </p:to>
                                    </p:set>
                                    <p:anim calcmode="lin" valueType="num">
                                      <p:cBhvr additive="base">
                                        <p:cTn id="116" dur="500" fill="hold"/>
                                        <p:tgtEl>
                                          <p:spTgt spid="93"/>
                                        </p:tgtEl>
                                        <p:attrNameLst>
                                          <p:attrName>ppt_x</p:attrName>
                                        </p:attrNameLst>
                                      </p:cBhvr>
                                      <p:tavLst>
                                        <p:tav tm="0">
                                          <p:val>
                                            <p:strVal val="0-#ppt_w/2"/>
                                          </p:val>
                                        </p:tav>
                                        <p:tav tm="100000">
                                          <p:val>
                                            <p:strVal val="#ppt_x"/>
                                          </p:val>
                                        </p:tav>
                                      </p:tavLst>
                                    </p:anim>
                                    <p:anim calcmode="lin" valueType="num">
                                      <p:cBhvr additive="base">
                                        <p:cTn id="117" dur="500" fill="hold"/>
                                        <p:tgtEl>
                                          <p:spTgt spid="93"/>
                                        </p:tgtEl>
                                        <p:attrNameLst>
                                          <p:attrName>ppt_y</p:attrName>
                                        </p:attrNameLst>
                                      </p:cBhvr>
                                      <p:tavLst>
                                        <p:tav tm="0">
                                          <p:val>
                                            <p:strVal val="0-#ppt_h/2"/>
                                          </p:val>
                                        </p:tav>
                                        <p:tav tm="100000">
                                          <p:val>
                                            <p:strVal val="#ppt_y"/>
                                          </p:val>
                                        </p:tav>
                                      </p:tavLst>
                                    </p:anim>
                                  </p:childTnLst>
                                </p:cTn>
                              </p:par>
                              <p:par>
                                <p:cTn id="118" presetID="2" presetClass="entr" presetSubtype="9" fill="hold" nodeType="with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additive="base">
                                        <p:cTn id="120" dur="500" fill="hold"/>
                                        <p:tgtEl>
                                          <p:spTgt spid="79"/>
                                        </p:tgtEl>
                                        <p:attrNameLst>
                                          <p:attrName>ppt_x</p:attrName>
                                        </p:attrNameLst>
                                      </p:cBhvr>
                                      <p:tavLst>
                                        <p:tav tm="0">
                                          <p:val>
                                            <p:strVal val="0-#ppt_w/2"/>
                                          </p:val>
                                        </p:tav>
                                        <p:tav tm="100000">
                                          <p:val>
                                            <p:strVal val="#ppt_x"/>
                                          </p:val>
                                        </p:tav>
                                      </p:tavLst>
                                    </p:anim>
                                    <p:anim calcmode="lin" valueType="num">
                                      <p:cBhvr additive="base">
                                        <p:cTn id="121" dur="500" fill="hold"/>
                                        <p:tgtEl>
                                          <p:spTgt spid="79"/>
                                        </p:tgtEl>
                                        <p:attrNameLst>
                                          <p:attrName>ppt_y</p:attrName>
                                        </p:attrNameLst>
                                      </p:cBhvr>
                                      <p:tavLst>
                                        <p:tav tm="0">
                                          <p:val>
                                            <p:strVal val="0-#ppt_h/2"/>
                                          </p:val>
                                        </p:tav>
                                        <p:tav tm="100000">
                                          <p:val>
                                            <p:strVal val="#ppt_y"/>
                                          </p:val>
                                        </p:tav>
                                      </p:tavLst>
                                    </p:anim>
                                  </p:childTnLst>
                                </p:cTn>
                              </p:par>
                              <p:par>
                                <p:cTn id="122" presetID="2" presetClass="entr" presetSubtype="2" fill="hold" nodeType="withEffect">
                                  <p:stCondLst>
                                    <p:cond delay="0"/>
                                  </p:stCondLst>
                                  <p:childTnLst>
                                    <p:set>
                                      <p:cBhvr>
                                        <p:cTn id="123" dur="1" fill="hold">
                                          <p:stCondLst>
                                            <p:cond delay="0"/>
                                          </p:stCondLst>
                                        </p:cTn>
                                        <p:tgtEl>
                                          <p:spTgt spid="83"/>
                                        </p:tgtEl>
                                        <p:attrNameLst>
                                          <p:attrName>style.visibility</p:attrName>
                                        </p:attrNameLst>
                                      </p:cBhvr>
                                      <p:to>
                                        <p:strVal val="visible"/>
                                      </p:to>
                                    </p:set>
                                    <p:anim calcmode="lin" valueType="num">
                                      <p:cBhvr additive="base">
                                        <p:cTn id="124" dur="500" fill="hold"/>
                                        <p:tgtEl>
                                          <p:spTgt spid="83"/>
                                        </p:tgtEl>
                                        <p:attrNameLst>
                                          <p:attrName>ppt_x</p:attrName>
                                        </p:attrNameLst>
                                      </p:cBhvr>
                                      <p:tavLst>
                                        <p:tav tm="0">
                                          <p:val>
                                            <p:strVal val="1+#ppt_w/2"/>
                                          </p:val>
                                        </p:tav>
                                        <p:tav tm="100000">
                                          <p:val>
                                            <p:strVal val="#ppt_x"/>
                                          </p:val>
                                        </p:tav>
                                      </p:tavLst>
                                    </p:anim>
                                    <p:anim calcmode="lin" valueType="num">
                                      <p:cBhvr additive="base">
                                        <p:cTn id="125" dur="500" fill="hold"/>
                                        <p:tgtEl>
                                          <p:spTgt spid="83"/>
                                        </p:tgtEl>
                                        <p:attrNameLst>
                                          <p:attrName>ppt_y</p:attrName>
                                        </p:attrNameLst>
                                      </p:cBhvr>
                                      <p:tavLst>
                                        <p:tav tm="0">
                                          <p:val>
                                            <p:strVal val="#ppt_y"/>
                                          </p:val>
                                        </p:tav>
                                        <p:tav tm="100000">
                                          <p:val>
                                            <p:strVal val="#ppt_y"/>
                                          </p:val>
                                        </p:tav>
                                      </p:tavLst>
                                    </p:anim>
                                  </p:childTnLst>
                                </p:cTn>
                              </p:par>
                              <p:par>
                                <p:cTn id="126" presetID="2" presetClass="entr" presetSubtype="3" fill="hold" nodeType="withEffect">
                                  <p:stCondLst>
                                    <p:cond delay="0"/>
                                  </p:stCondLst>
                                  <p:childTnLst>
                                    <p:set>
                                      <p:cBhvr>
                                        <p:cTn id="127" dur="1" fill="hold">
                                          <p:stCondLst>
                                            <p:cond delay="0"/>
                                          </p:stCondLst>
                                        </p:cTn>
                                        <p:tgtEl>
                                          <p:spTgt spid="91"/>
                                        </p:tgtEl>
                                        <p:attrNameLst>
                                          <p:attrName>style.visibility</p:attrName>
                                        </p:attrNameLst>
                                      </p:cBhvr>
                                      <p:to>
                                        <p:strVal val="visible"/>
                                      </p:to>
                                    </p:set>
                                    <p:anim calcmode="lin" valueType="num">
                                      <p:cBhvr additive="base">
                                        <p:cTn id="128" dur="500" fill="hold"/>
                                        <p:tgtEl>
                                          <p:spTgt spid="91"/>
                                        </p:tgtEl>
                                        <p:attrNameLst>
                                          <p:attrName>ppt_x</p:attrName>
                                        </p:attrNameLst>
                                      </p:cBhvr>
                                      <p:tavLst>
                                        <p:tav tm="0">
                                          <p:val>
                                            <p:strVal val="1+#ppt_w/2"/>
                                          </p:val>
                                        </p:tav>
                                        <p:tav tm="100000">
                                          <p:val>
                                            <p:strVal val="#ppt_x"/>
                                          </p:val>
                                        </p:tav>
                                      </p:tavLst>
                                    </p:anim>
                                    <p:anim calcmode="lin" valueType="num">
                                      <p:cBhvr additive="base">
                                        <p:cTn id="129" dur="500" fill="hold"/>
                                        <p:tgtEl>
                                          <p:spTgt spid="91"/>
                                        </p:tgtEl>
                                        <p:attrNameLst>
                                          <p:attrName>ppt_y</p:attrName>
                                        </p:attrNameLst>
                                      </p:cBhvr>
                                      <p:tavLst>
                                        <p:tav tm="0">
                                          <p:val>
                                            <p:strVal val="0-#ppt_h/2"/>
                                          </p:val>
                                        </p:tav>
                                        <p:tav tm="100000">
                                          <p:val>
                                            <p:strVal val="#ppt_y"/>
                                          </p:val>
                                        </p:tav>
                                      </p:tavLst>
                                    </p:anim>
                                  </p:childTnLst>
                                </p:cTn>
                              </p:par>
                              <p:par>
                                <p:cTn id="130" presetID="2" presetClass="entr" presetSubtype="8" fill="hold" nodeType="withEffect">
                                  <p:stCondLst>
                                    <p:cond delay="0"/>
                                  </p:stCondLst>
                                  <p:childTnLst>
                                    <p:set>
                                      <p:cBhvr>
                                        <p:cTn id="131" dur="1" fill="hold">
                                          <p:stCondLst>
                                            <p:cond delay="0"/>
                                          </p:stCondLst>
                                        </p:cTn>
                                        <p:tgtEl>
                                          <p:spTgt spid="88"/>
                                        </p:tgtEl>
                                        <p:attrNameLst>
                                          <p:attrName>style.visibility</p:attrName>
                                        </p:attrNameLst>
                                      </p:cBhvr>
                                      <p:to>
                                        <p:strVal val="visible"/>
                                      </p:to>
                                    </p:set>
                                    <p:anim calcmode="lin" valueType="num">
                                      <p:cBhvr additive="base">
                                        <p:cTn id="132" dur="500" fill="hold"/>
                                        <p:tgtEl>
                                          <p:spTgt spid="88"/>
                                        </p:tgtEl>
                                        <p:attrNameLst>
                                          <p:attrName>ppt_x</p:attrName>
                                        </p:attrNameLst>
                                      </p:cBhvr>
                                      <p:tavLst>
                                        <p:tav tm="0">
                                          <p:val>
                                            <p:strVal val="0-#ppt_w/2"/>
                                          </p:val>
                                        </p:tav>
                                        <p:tav tm="100000">
                                          <p:val>
                                            <p:strVal val="#ppt_x"/>
                                          </p:val>
                                        </p:tav>
                                      </p:tavLst>
                                    </p:anim>
                                    <p:anim calcmode="lin" valueType="num">
                                      <p:cBhvr additive="base">
                                        <p:cTn id="133" dur="500" fill="hold"/>
                                        <p:tgtEl>
                                          <p:spTgt spid="88"/>
                                        </p:tgtEl>
                                        <p:attrNameLst>
                                          <p:attrName>ppt_y</p:attrName>
                                        </p:attrNameLst>
                                      </p:cBhvr>
                                      <p:tavLst>
                                        <p:tav tm="0">
                                          <p:val>
                                            <p:strVal val="#ppt_y"/>
                                          </p:val>
                                        </p:tav>
                                        <p:tav tm="100000">
                                          <p:val>
                                            <p:strVal val="#ppt_y"/>
                                          </p:val>
                                        </p:tav>
                                      </p:tavLst>
                                    </p:anim>
                                  </p:childTnLst>
                                </p:cTn>
                              </p:par>
                              <p:par>
                                <p:cTn id="134" presetID="2" presetClass="entr" presetSubtype="2" fill="hold" nodeType="withEffect">
                                  <p:stCondLst>
                                    <p:cond delay="0"/>
                                  </p:stCondLst>
                                  <p:childTnLst>
                                    <p:set>
                                      <p:cBhvr>
                                        <p:cTn id="135" dur="1" fill="hold">
                                          <p:stCondLst>
                                            <p:cond delay="0"/>
                                          </p:stCondLst>
                                        </p:cTn>
                                        <p:tgtEl>
                                          <p:spTgt spid="80"/>
                                        </p:tgtEl>
                                        <p:attrNameLst>
                                          <p:attrName>style.visibility</p:attrName>
                                        </p:attrNameLst>
                                      </p:cBhvr>
                                      <p:to>
                                        <p:strVal val="visible"/>
                                      </p:to>
                                    </p:set>
                                    <p:anim calcmode="lin" valueType="num">
                                      <p:cBhvr additive="base">
                                        <p:cTn id="136" dur="500" fill="hold"/>
                                        <p:tgtEl>
                                          <p:spTgt spid="80"/>
                                        </p:tgtEl>
                                        <p:attrNameLst>
                                          <p:attrName>ppt_x</p:attrName>
                                        </p:attrNameLst>
                                      </p:cBhvr>
                                      <p:tavLst>
                                        <p:tav tm="0">
                                          <p:val>
                                            <p:strVal val="1+#ppt_w/2"/>
                                          </p:val>
                                        </p:tav>
                                        <p:tav tm="100000">
                                          <p:val>
                                            <p:strVal val="#ppt_x"/>
                                          </p:val>
                                        </p:tav>
                                      </p:tavLst>
                                    </p:anim>
                                    <p:anim calcmode="lin" valueType="num">
                                      <p:cBhvr additive="base">
                                        <p:cTn id="137" dur="500" fill="hold"/>
                                        <p:tgtEl>
                                          <p:spTgt spid="80"/>
                                        </p:tgtEl>
                                        <p:attrNameLst>
                                          <p:attrName>ppt_y</p:attrName>
                                        </p:attrNameLst>
                                      </p:cBhvr>
                                      <p:tavLst>
                                        <p:tav tm="0">
                                          <p:val>
                                            <p:strVal val="#ppt_y"/>
                                          </p:val>
                                        </p:tav>
                                        <p:tav tm="100000">
                                          <p:val>
                                            <p:strVal val="#ppt_y"/>
                                          </p:val>
                                        </p:tav>
                                      </p:tavLst>
                                    </p:anim>
                                  </p:childTnLst>
                                </p:cTn>
                              </p:par>
                              <p:par>
                                <p:cTn id="138" presetID="2" presetClass="entr" presetSubtype="3" fill="hold" nodeType="withEffect">
                                  <p:stCondLst>
                                    <p:cond delay="0"/>
                                  </p:stCondLst>
                                  <p:childTnLst>
                                    <p:set>
                                      <p:cBhvr>
                                        <p:cTn id="139" dur="1" fill="hold">
                                          <p:stCondLst>
                                            <p:cond delay="0"/>
                                          </p:stCondLst>
                                        </p:cTn>
                                        <p:tgtEl>
                                          <p:spTgt spid="56"/>
                                        </p:tgtEl>
                                        <p:attrNameLst>
                                          <p:attrName>style.visibility</p:attrName>
                                        </p:attrNameLst>
                                      </p:cBhvr>
                                      <p:to>
                                        <p:strVal val="visible"/>
                                      </p:to>
                                    </p:set>
                                    <p:anim calcmode="lin" valueType="num">
                                      <p:cBhvr additive="base">
                                        <p:cTn id="140" dur="500" fill="hold"/>
                                        <p:tgtEl>
                                          <p:spTgt spid="56"/>
                                        </p:tgtEl>
                                        <p:attrNameLst>
                                          <p:attrName>ppt_x</p:attrName>
                                        </p:attrNameLst>
                                      </p:cBhvr>
                                      <p:tavLst>
                                        <p:tav tm="0">
                                          <p:val>
                                            <p:strVal val="1+#ppt_w/2"/>
                                          </p:val>
                                        </p:tav>
                                        <p:tav tm="100000">
                                          <p:val>
                                            <p:strVal val="#ppt_x"/>
                                          </p:val>
                                        </p:tav>
                                      </p:tavLst>
                                    </p:anim>
                                    <p:anim calcmode="lin" valueType="num">
                                      <p:cBhvr additive="base">
                                        <p:cTn id="141" dur="500" fill="hold"/>
                                        <p:tgtEl>
                                          <p:spTgt spid="56"/>
                                        </p:tgtEl>
                                        <p:attrNameLst>
                                          <p:attrName>ppt_y</p:attrName>
                                        </p:attrNameLst>
                                      </p:cBhvr>
                                      <p:tavLst>
                                        <p:tav tm="0">
                                          <p:val>
                                            <p:strVal val="0-#ppt_h/2"/>
                                          </p:val>
                                        </p:tav>
                                        <p:tav tm="100000">
                                          <p:val>
                                            <p:strVal val="#ppt_y"/>
                                          </p:val>
                                        </p:tav>
                                      </p:tavLst>
                                    </p:anim>
                                  </p:childTnLst>
                                </p:cTn>
                              </p:par>
                              <p:par>
                                <p:cTn id="142" presetID="2" presetClass="entr" presetSubtype="2" fill="hold" nodeType="withEffect">
                                  <p:stCondLst>
                                    <p:cond delay="0"/>
                                  </p:stCondLst>
                                  <p:childTnLst>
                                    <p:set>
                                      <p:cBhvr>
                                        <p:cTn id="143" dur="1" fill="hold">
                                          <p:stCondLst>
                                            <p:cond delay="0"/>
                                          </p:stCondLst>
                                        </p:cTn>
                                        <p:tgtEl>
                                          <p:spTgt spid="89"/>
                                        </p:tgtEl>
                                        <p:attrNameLst>
                                          <p:attrName>style.visibility</p:attrName>
                                        </p:attrNameLst>
                                      </p:cBhvr>
                                      <p:to>
                                        <p:strVal val="visible"/>
                                      </p:to>
                                    </p:set>
                                    <p:anim calcmode="lin" valueType="num">
                                      <p:cBhvr additive="base">
                                        <p:cTn id="144" dur="500" fill="hold"/>
                                        <p:tgtEl>
                                          <p:spTgt spid="89"/>
                                        </p:tgtEl>
                                        <p:attrNameLst>
                                          <p:attrName>ppt_x</p:attrName>
                                        </p:attrNameLst>
                                      </p:cBhvr>
                                      <p:tavLst>
                                        <p:tav tm="0">
                                          <p:val>
                                            <p:strVal val="1+#ppt_w/2"/>
                                          </p:val>
                                        </p:tav>
                                        <p:tav tm="100000">
                                          <p:val>
                                            <p:strVal val="#ppt_x"/>
                                          </p:val>
                                        </p:tav>
                                      </p:tavLst>
                                    </p:anim>
                                    <p:anim calcmode="lin" valueType="num">
                                      <p:cBhvr additive="base">
                                        <p:cTn id="145" dur="500" fill="hold"/>
                                        <p:tgtEl>
                                          <p:spTgt spid="89"/>
                                        </p:tgtEl>
                                        <p:attrNameLst>
                                          <p:attrName>ppt_y</p:attrName>
                                        </p:attrNameLst>
                                      </p:cBhvr>
                                      <p:tavLst>
                                        <p:tav tm="0">
                                          <p:val>
                                            <p:strVal val="#ppt_y"/>
                                          </p:val>
                                        </p:tav>
                                        <p:tav tm="100000">
                                          <p:val>
                                            <p:strVal val="#ppt_y"/>
                                          </p:val>
                                        </p:tav>
                                      </p:tavLst>
                                    </p:anim>
                                  </p:childTnLst>
                                </p:cTn>
                              </p:par>
                              <p:par>
                                <p:cTn id="146" presetID="2" presetClass="entr" presetSubtype="9" fill="hold" nodeType="withEffect">
                                  <p:stCondLst>
                                    <p:cond delay="0"/>
                                  </p:stCondLst>
                                  <p:childTnLst>
                                    <p:set>
                                      <p:cBhvr>
                                        <p:cTn id="147" dur="1" fill="hold">
                                          <p:stCondLst>
                                            <p:cond delay="0"/>
                                          </p:stCondLst>
                                        </p:cTn>
                                        <p:tgtEl>
                                          <p:spTgt spid="81"/>
                                        </p:tgtEl>
                                        <p:attrNameLst>
                                          <p:attrName>style.visibility</p:attrName>
                                        </p:attrNameLst>
                                      </p:cBhvr>
                                      <p:to>
                                        <p:strVal val="visible"/>
                                      </p:to>
                                    </p:set>
                                    <p:anim calcmode="lin" valueType="num">
                                      <p:cBhvr additive="base">
                                        <p:cTn id="148" dur="500" fill="hold"/>
                                        <p:tgtEl>
                                          <p:spTgt spid="81"/>
                                        </p:tgtEl>
                                        <p:attrNameLst>
                                          <p:attrName>ppt_x</p:attrName>
                                        </p:attrNameLst>
                                      </p:cBhvr>
                                      <p:tavLst>
                                        <p:tav tm="0">
                                          <p:val>
                                            <p:strVal val="0-#ppt_w/2"/>
                                          </p:val>
                                        </p:tav>
                                        <p:tav tm="100000">
                                          <p:val>
                                            <p:strVal val="#ppt_x"/>
                                          </p:val>
                                        </p:tav>
                                      </p:tavLst>
                                    </p:anim>
                                    <p:anim calcmode="lin" valueType="num">
                                      <p:cBhvr additive="base">
                                        <p:cTn id="149" dur="500" fill="hold"/>
                                        <p:tgtEl>
                                          <p:spTgt spid="81"/>
                                        </p:tgtEl>
                                        <p:attrNameLst>
                                          <p:attrName>ppt_y</p:attrName>
                                        </p:attrNameLst>
                                      </p:cBhvr>
                                      <p:tavLst>
                                        <p:tav tm="0">
                                          <p:val>
                                            <p:strVal val="0-#ppt_h/2"/>
                                          </p:val>
                                        </p:tav>
                                        <p:tav tm="100000">
                                          <p:val>
                                            <p:strVal val="#ppt_y"/>
                                          </p:val>
                                        </p:tav>
                                      </p:tavLst>
                                    </p:anim>
                                  </p:childTnLst>
                                </p:cTn>
                              </p:par>
                              <p:par>
                                <p:cTn id="150" presetID="2" presetClass="entr" presetSubtype="1" fill="hold" nodeType="withEffect">
                                  <p:stCondLst>
                                    <p:cond delay="0"/>
                                  </p:stCondLst>
                                  <p:childTnLst>
                                    <p:set>
                                      <p:cBhvr>
                                        <p:cTn id="151" dur="1" fill="hold">
                                          <p:stCondLst>
                                            <p:cond delay="0"/>
                                          </p:stCondLst>
                                        </p:cTn>
                                        <p:tgtEl>
                                          <p:spTgt spid="94"/>
                                        </p:tgtEl>
                                        <p:attrNameLst>
                                          <p:attrName>style.visibility</p:attrName>
                                        </p:attrNameLst>
                                      </p:cBhvr>
                                      <p:to>
                                        <p:strVal val="visible"/>
                                      </p:to>
                                    </p:set>
                                    <p:anim calcmode="lin" valueType="num">
                                      <p:cBhvr additive="base">
                                        <p:cTn id="152" dur="500" fill="hold"/>
                                        <p:tgtEl>
                                          <p:spTgt spid="94"/>
                                        </p:tgtEl>
                                        <p:attrNameLst>
                                          <p:attrName>ppt_x</p:attrName>
                                        </p:attrNameLst>
                                      </p:cBhvr>
                                      <p:tavLst>
                                        <p:tav tm="0">
                                          <p:val>
                                            <p:strVal val="#ppt_x"/>
                                          </p:val>
                                        </p:tav>
                                        <p:tav tm="100000">
                                          <p:val>
                                            <p:strVal val="#ppt_x"/>
                                          </p:val>
                                        </p:tav>
                                      </p:tavLst>
                                    </p:anim>
                                    <p:anim calcmode="lin" valueType="num">
                                      <p:cBhvr additive="base">
                                        <p:cTn id="153" dur="500" fill="hold"/>
                                        <p:tgtEl>
                                          <p:spTgt spid="94"/>
                                        </p:tgtEl>
                                        <p:attrNameLst>
                                          <p:attrName>ppt_y</p:attrName>
                                        </p:attrNameLst>
                                      </p:cBhvr>
                                      <p:tavLst>
                                        <p:tav tm="0">
                                          <p:val>
                                            <p:strVal val="0-#ppt_h/2"/>
                                          </p:val>
                                        </p:tav>
                                        <p:tav tm="100000">
                                          <p:val>
                                            <p:strVal val="#ppt_y"/>
                                          </p:val>
                                        </p:tav>
                                      </p:tavLst>
                                    </p:anim>
                                  </p:childTnLst>
                                </p:cTn>
                              </p:par>
                              <p:par>
                                <p:cTn id="154" presetID="2" presetClass="entr" presetSubtype="1" fill="hold" nodeType="withEffect">
                                  <p:stCondLst>
                                    <p:cond delay="0"/>
                                  </p:stCondLst>
                                  <p:childTnLst>
                                    <p:set>
                                      <p:cBhvr>
                                        <p:cTn id="155" dur="1" fill="hold">
                                          <p:stCondLst>
                                            <p:cond delay="0"/>
                                          </p:stCondLst>
                                        </p:cTn>
                                        <p:tgtEl>
                                          <p:spTgt spid="86"/>
                                        </p:tgtEl>
                                        <p:attrNameLst>
                                          <p:attrName>style.visibility</p:attrName>
                                        </p:attrNameLst>
                                      </p:cBhvr>
                                      <p:to>
                                        <p:strVal val="visible"/>
                                      </p:to>
                                    </p:set>
                                    <p:anim calcmode="lin" valueType="num">
                                      <p:cBhvr additive="base">
                                        <p:cTn id="156" dur="500" fill="hold"/>
                                        <p:tgtEl>
                                          <p:spTgt spid="86"/>
                                        </p:tgtEl>
                                        <p:attrNameLst>
                                          <p:attrName>ppt_x</p:attrName>
                                        </p:attrNameLst>
                                      </p:cBhvr>
                                      <p:tavLst>
                                        <p:tav tm="0">
                                          <p:val>
                                            <p:strVal val="#ppt_x"/>
                                          </p:val>
                                        </p:tav>
                                        <p:tav tm="100000">
                                          <p:val>
                                            <p:strVal val="#ppt_x"/>
                                          </p:val>
                                        </p:tav>
                                      </p:tavLst>
                                    </p:anim>
                                    <p:anim calcmode="lin" valueType="num">
                                      <p:cBhvr additive="base">
                                        <p:cTn id="157" dur="500" fill="hold"/>
                                        <p:tgtEl>
                                          <p:spTgt spid="86"/>
                                        </p:tgtEl>
                                        <p:attrNameLst>
                                          <p:attrName>ppt_y</p:attrName>
                                        </p:attrNameLst>
                                      </p:cBhvr>
                                      <p:tavLst>
                                        <p:tav tm="0">
                                          <p:val>
                                            <p:strVal val="0-#ppt_h/2"/>
                                          </p:val>
                                        </p:tav>
                                        <p:tav tm="100000">
                                          <p:val>
                                            <p:strVal val="#ppt_y"/>
                                          </p:val>
                                        </p:tav>
                                      </p:tavLst>
                                    </p:anim>
                                  </p:childTnLst>
                                </p:cTn>
                              </p:par>
                              <p:par>
                                <p:cTn id="158" presetID="2" presetClass="entr" presetSubtype="3" fill="hold" nodeType="withEffect">
                                  <p:stCondLst>
                                    <p:cond delay="0"/>
                                  </p:stCondLst>
                                  <p:childTnLst>
                                    <p:set>
                                      <p:cBhvr>
                                        <p:cTn id="159" dur="1" fill="hold">
                                          <p:stCondLst>
                                            <p:cond delay="0"/>
                                          </p:stCondLst>
                                        </p:cTn>
                                        <p:tgtEl>
                                          <p:spTgt spid="87"/>
                                        </p:tgtEl>
                                        <p:attrNameLst>
                                          <p:attrName>style.visibility</p:attrName>
                                        </p:attrNameLst>
                                      </p:cBhvr>
                                      <p:to>
                                        <p:strVal val="visible"/>
                                      </p:to>
                                    </p:set>
                                    <p:anim calcmode="lin" valueType="num">
                                      <p:cBhvr additive="base">
                                        <p:cTn id="160" dur="500" fill="hold"/>
                                        <p:tgtEl>
                                          <p:spTgt spid="87"/>
                                        </p:tgtEl>
                                        <p:attrNameLst>
                                          <p:attrName>ppt_x</p:attrName>
                                        </p:attrNameLst>
                                      </p:cBhvr>
                                      <p:tavLst>
                                        <p:tav tm="0">
                                          <p:val>
                                            <p:strVal val="1+#ppt_w/2"/>
                                          </p:val>
                                        </p:tav>
                                        <p:tav tm="100000">
                                          <p:val>
                                            <p:strVal val="#ppt_x"/>
                                          </p:val>
                                        </p:tav>
                                      </p:tavLst>
                                    </p:anim>
                                    <p:anim calcmode="lin" valueType="num">
                                      <p:cBhvr additive="base">
                                        <p:cTn id="161" dur="500" fill="hold"/>
                                        <p:tgtEl>
                                          <p:spTgt spid="87"/>
                                        </p:tgtEl>
                                        <p:attrNameLst>
                                          <p:attrName>ppt_y</p:attrName>
                                        </p:attrNameLst>
                                      </p:cBhvr>
                                      <p:tavLst>
                                        <p:tav tm="0">
                                          <p:val>
                                            <p:strVal val="0-#ppt_h/2"/>
                                          </p:val>
                                        </p:tav>
                                        <p:tav tm="100000">
                                          <p:val>
                                            <p:strVal val="#ppt_y"/>
                                          </p:val>
                                        </p:tav>
                                      </p:tavLst>
                                    </p:anim>
                                  </p:childTnLst>
                                </p:cTn>
                              </p:par>
                              <p:par>
                                <p:cTn id="162" presetID="2" presetClass="entr" presetSubtype="9" fill="hold" nodeType="withEffect">
                                  <p:stCondLst>
                                    <p:cond delay="0"/>
                                  </p:stCondLst>
                                  <p:childTnLst>
                                    <p:set>
                                      <p:cBhvr>
                                        <p:cTn id="163" dur="1" fill="hold">
                                          <p:stCondLst>
                                            <p:cond delay="0"/>
                                          </p:stCondLst>
                                        </p:cTn>
                                        <p:tgtEl>
                                          <p:spTgt spid="92"/>
                                        </p:tgtEl>
                                        <p:attrNameLst>
                                          <p:attrName>style.visibility</p:attrName>
                                        </p:attrNameLst>
                                      </p:cBhvr>
                                      <p:to>
                                        <p:strVal val="visible"/>
                                      </p:to>
                                    </p:set>
                                    <p:anim calcmode="lin" valueType="num">
                                      <p:cBhvr additive="base">
                                        <p:cTn id="164" dur="500" fill="hold"/>
                                        <p:tgtEl>
                                          <p:spTgt spid="92"/>
                                        </p:tgtEl>
                                        <p:attrNameLst>
                                          <p:attrName>ppt_x</p:attrName>
                                        </p:attrNameLst>
                                      </p:cBhvr>
                                      <p:tavLst>
                                        <p:tav tm="0">
                                          <p:val>
                                            <p:strVal val="0-#ppt_w/2"/>
                                          </p:val>
                                        </p:tav>
                                        <p:tav tm="100000">
                                          <p:val>
                                            <p:strVal val="#ppt_x"/>
                                          </p:val>
                                        </p:tav>
                                      </p:tavLst>
                                    </p:anim>
                                    <p:anim calcmode="lin" valueType="num">
                                      <p:cBhvr additive="base">
                                        <p:cTn id="165" dur="500" fill="hold"/>
                                        <p:tgtEl>
                                          <p:spTgt spid="92"/>
                                        </p:tgtEl>
                                        <p:attrNameLst>
                                          <p:attrName>ppt_y</p:attrName>
                                        </p:attrNameLst>
                                      </p:cBhvr>
                                      <p:tavLst>
                                        <p:tav tm="0">
                                          <p:val>
                                            <p:strVal val="0-#ppt_h/2"/>
                                          </p:val>
                                        </p:tav>
                                        <p:tav tm="100000">
                                          <p:val>
                                            <p:strVal val="#ppt_y"/>
                                          </p:val>
                                        </p:tav>
                                      </p:tavLst>
                                    </p:anim>
                                  </p:childTnLst>
                                </p:cTn>
                              </p:par>
                              <p:par>
                                <p:cTn id="166" presetID="2" presetClass="entr" presetSubtype="2" fill="hold" nodeType="withEffect">
                                  <p:stCondLst>
                                    <p:cond delay="0"/>
                                  </p:stCondLst>
                                  <p:childTnLst>
                                    <p:set>
                                      <p:cBhvr>
                                        <p:cTn id="167" dur="1" fill="hold">
                                          <p:stCondLst>
                                            <p:cond delay="0"/>
                                          </p:stCondLst>
                                        </p:cTn>
                                        <p:tgtEl>
                                          <p:spTgt spid="46"/>
                                        </p:tgtEl>
                                        <p:attrNameLst>
                                          <p:attrName>style.visibility</p:attrName>
                                        </p:attrNameLst>
                                      </p:cBhvr>
                                      <p:to>
                                        <p:strVal val="visible"/>
                                      </p:to>
                                    </p:set>
                                    <p:anim calcmode="lin" valueType="num">
                                      <p:cBhvr additive="base">
                                        <p:cTn id="168" dur="500" fill="hold"/>
                                        <p:tgtEl>
                                          <p:spTgt spid="46"/>
                                        </p:tgtEl>
                                        <p:attrNameLst>
                                          <p:attrName>ppt_x</p:attrName>
                                        </p:attrNameLst>
                                      </p:cBhvr>
                                      <p:tavLst>
                                        <p:tav tm="0">
                                          <p:val>
                                            <p:strVal val="1+#ppt_w/2"/>
                                          </p:val>
                                        </p:tav>
                                        <p:tav tm="100000">
                                          <p:val>
                                            <p:strVal val="#ppt_x"/>
                                          </p:val>
                                        </p:tav>
                                      </p:tavLst>
                                    </p:anim>
                                    <p:anim calcmode="lin" valueType="num">
                                      <p:cBhvr additive="base">
                                        <p:cTn id="169" dur="500" fill="hold"/>
                                        <p:tgtEl>
                                          <p:spTgt spid="46"/>
                                        </p:tgtEl>
                                        <p:attrNameLst>
                                          <p:attrName>ppt_y</p:attrName>
                                        </p:attrNameLst>
                                      </p:cBhvr>
                                      <p:tavLst>
                                        <p:tav tm="0">
                                          <p:val>
                                            <p:strVal val="#ppt_y"/>
                                          </p:val>
                                        </p:tav>
                                        <p:tav tm="100000">
                                          <p:val>
                                            <p:strVal val="#ppt_y"/>
                                          </p:val>
                                        </p:tav>
                                      </p:tavLst>
                                    </p:anim>
                                  </p:childTnLst>
                                </p:cTn>
                              </p:par>
                              <p:par>
                                <p:cTn id="170" presetID="2" presetClass="entr" presetSubtype="8" fill="hold" nodeType="withEffect">
                                  <p:stCondLst>
                                    <p:cond delay="0"/>
                                  </p:stCondLst>
                                  <p:childTnLst>
                                    <p:set>
                                      <p:cBhvr>
                                        <p:cTn id="171" dur="1" fill="hold">
                                          <p:stCondLst>
                                            <p:cond delay="0"/>
                                          </p:stCondLst>
                                        </p:cTn>
                                        <p:tgtEl>
                                          <p:spTgt spid="47"/>
                                        </p:tgtEl>
                                        <p:attrNameLst>
                                          <p:attrName>style.visibility</p:attrName>
                                        </p:attrNameLst>
                                      </p:cBhvr>
                                      <p:to>
                                        <p:strVal val="visible"/>
                                      </p:to>
                                    </p:set>
                                    <p:anim calcmode="lin" valueType="num">
                                      <p:cBhvr additive="base">
                                        <p:cTn id="172" dur="500" fill="hold"/>
                                        <p:tgtEl>
                                          <p:spTgt spid="47"/>
                                        </p:tgtEl>
                                        <p:attrNameLst>
                                          <p:attrName>ppt_x</p:attrName>
                                        </p:attrNameLst>
                                      </p:cBhvr>
                                      <p:tavLst>
                                        <p:tav tm="0">
                                          <p:val>
                                            <p:strVal val="0-#ppt_w/2"/>
                                          </p:val>
                                        </p:tav>
                                        <p:tav tm="100000">
                                          <p:val>
                                            <p:strVal val="#ppt_x"/>
                                          </p:val>
                                        </p:tav>
                                      </p:tavLst>
                                    </p:anim>
                                    <p:anim calcmode="lin" valueType="num">
                                      <p:cBhvr additive="base">
                                        <p:cTn id="173" dur="500" fill="hold"/>
                                        <p:tgtEl>
                                          <p:spTgt spid="47"/>
                                        </p:tgtEl>
                                        <p:attrNameLst>
                                          <p:attrName>ppt_y</p:attrName>
                                        </p:attrNameLst>
                                      </p:cBhvr>
                                      <p:tavLst>
                                        <p:tav tm="0">
                                          <p:val>
                                            <p:strVal val="#ppt_y"/>
                                          </p:val>
                                        </p:tav>
                                        <p:tav tm="100000">
                                          <p:val>
                                            <p:strVal val="#ppt_y"/>
                                          </p:val>
                                        </p:tav>
                                      </p:tavLst>
                                    </p:anim>
                                  </p:childTnLst>
                                </p:cTn>
                              </p:par>
                              <p:par>
                                <p:cTn id="174" presetID="2" presetClass="entr" presetSubtype="3" fill="hold" nodeType="withEffect">
                                  <p:stCondLst>
                                    <p:cond delay="0"/>
                                  </p:stCondLst>
                                  <p:childTnLst>
                                    <p:set>
                                      <p:cBhvr>
                                        <p:cTn id="175" dur="1" fill="hold">
                                          <p:stCondLst>
                                            <p:cond delay="0"/>
                                          </p:stCondLst>
                                        </p:cTn>
                                        <p:tgtEl>
                                          <p:spTgt spid="44"/>
                                        </p:tgtEl>
                                        <p:attrNameLst>
                                          <p:attrName>style.visibility</p:attrName>
                                        </p:attrNameLst>
                                      </p:cBhvr>
                                      <p:to>
                                        <p:strVal val="visible"/>
                                      </p:to>
                                    </p:set>
                                    <p:anim calcmode="lin" valueType="num">
                                      <p:cBhvr additive="base">
                                        <p:cTn id="176" dur="500" fill="hold"/>
                                        <p:tgtEl>
                                          <p:spTgt spid="44"/>
                                        </p:tgtEl>
                                        <p:attrNameLst>
                                          <p:attrName>ppt_x</p:attrName>
                                        </p:attrNameLst>
                                      </p:cBhvr>
                                      <p:tavLst>
                                        <p:tav tm="0">
                                          <p:val>
                                            <p:strVal val="1+#ppt_w/2"/>
                                          </p:val>
                                        </p:tav>
                                        <p:tav tm="100000">
                                          <p:val>
                                            <p:strVal val="#ppt_x"/>
                                          </p:val>
                                        </p:tav>
                                      </p:tavLst>
                                    </p:anim>
                                    <p:anim calcmode="lin" valueType="num">
                                      <p:cBhvr additive="base">
                                        <p:cTn id="177" dur="500" fill="hold"/>
                                        <p:tgtEl>
                                          <p:spTgt spid="44"/>
                                        </p:tgtEl>
                                        <p:attrNameLst>
                                          <p:attrName>ppt_y</p:attrName>
                                        </p:attrNameLst>
                                      </p:cBhvr>
                                      <p:tavLst>
                                        <p:tav tm="0">
                                          <p:val>
                                            <p:strVal val="0-#ppt_h/2"/>
                                          </p:val>
                                        </p:tav>
                                        <p:tav tm="100000">
                                          <p:val>
                                            <p:strVal val="#ppt_y"/>
                                          </p:val>
                                        </p:tav>
                                      </p:tavLst>
                                    </p:anim>
                                  </p:childTnLst>
                                </p:cTn>
                              </p:par>
                              <p:par>
                                <p:cTn id="178" presetID="2" presetClass="entr" presetSubtype="8" fill="hold" nodeType="withEffect">
                                  <p:stCondLst>
                                    <p:cond delay="0"/>
                                  </p:stCondLst>
                                  <p:childTnLst>
                                    <p:set>
                                      <p:cBhvr>
                                        <p:cTn id="179" dur="1" fill="hold">
                                          <p:stCondLst>
                                            <p:cond delay="0"/>
                                          </p:stCondLst>
                                        </p:cTn>
                                        <p:tgtEl>
                                          <p:spTgt spid="84"/>
                                        </p:tgtEl>
                                        <p:attrNameLst>
                                          <p:attrName>style.visibility</p:attrName>
                                        </p:attrNameLst>
                                      </p:cBhvr>
                                      <p:to>
                                        <p:strVal val="visible"/>
                                      </p:to>
                                    </p:set>
                                    <p:anim calcmode="lin" valueType="num">
                                      <p:cBhvr additive="base">
                                        <p:cTn id="180" dur="500" fill="hold"/>
                                        <p:tgtEl>
                                          <p:spTgt spid="84"/>
                                        </p:tgtEl>
                                        <p:attrNameLst>
                                          <p:attrName>ppt_x</p:attrName>
                                        </p:attrNameLst>
                                      </p:cBhvr>
                                      <p:tavLst>
                                        <p:tav tm="0">
                                          <p:val>
                                            <p:strVal val="0-#ppt_w/2"/>
                                          </p:val>
                                        </p:tav>
                                        <p:tav tm="100000">
                                          <p:val>
                                            <p:strVal val="#ppt_x"/>
                                          </p:val>
                                        </p:tav>
                                      </p:tavLst>
                                    </p:anim>
                                    <p:anim calcmode="lin" valueType="num">
                                      <p:cBhvr additive="base">
                                        <p:cTn id="181" dur="500" fill="hold"/>
                                        <p:tgtEl>
                                          <p:spTgt spid="84"/>
                                        </p:tgtEl>
                                        <p:attrNameLst>
                                          <p:attrName>ppt_y</p:attrName>
                                        </p:attrNameLst>
                                      </p:cBhvr>
                                      <p:tavLst>
                                        <p:tav tm="0">
                                          <p:val>
                                            <p:strVal val="#ppt_y"/>
                                          </p:val>
                                        </p:tav>
                                        <p:tav tm="100000">
                                          <p:val>
                                            <p:strVal val="#ppt_y"/>
                                          </p:val>
                                        </p:tav>
                                      </p:tavLst>
                                    </p:anim>
                                  </p:childTnLst>
                                </p:cTn>
                              </p:par>
                              <p:par>
                                <p:cTn id="182" presetID="2" presetClass="entr" presetSubtype="9" fill="hold" nodeType="withEffect">
                                  <p:stCondLst>
                                    <p:cond delay="0"/>
                                  </p:stCondLst>
                                  <p:childTnLst>
                                    <p:set>
                                      <p:cBhvr>
                                        <p:cTn id="183" dur="1" fill="hold">
                                          <p:stCondLst>
                                            <p:cond delay="0"/>
                                          </p:stCondLst>
                                        </p:cTn>
                                        <p:tgtEl>
                                          <p:spTgt spid="82"/>
                                        </p:tgtEl>
                                        <p:attrNameLst>
                                          <p:attrName>style.visibility</p:attrName>
                                        </p:attrNameLst>
                                      </p:cBhvr>
                                      <p:to>
                                        <p:strVal val="visible"/>
                                      </p:to>
                                    </p:set>
                                    <p:anim calcmode="lin" valueType="num">
                                      <p:cBhvr additive="base">
                                        <p:cTn id="184" dur="500" fill="hold"/>
                                        <p:tgtEl>
                                          <p:spTgt spid="82"/>
                                        </p:tgtEl>
                                        <p:attrNameLst>
                                          <p:attrName>ppt_x</p:attrName>
                                        </p:attrNameLst>
                                      </p:cBhvr>
                                      <p:tavLst>
                                        <p:tav tm="0">
                                          <p:val>
                                            <p:strVal val="0-#ppt_w/2"/>
                                          </p:val>
                                        </p:tav>
                                        <p:tav tm="100000">
                                          <p:val>
                                            <p:strVal val="#ppt_x"/>
                                          </p:val>
                                        </p:tav>
                                      </p:tavLst>
                                    </p:anim>
                                    <p:anim calcmode="lin" valueType="num">
                                      <p:cBhvr additive="base">
                                        <p:cTn id="185" dur="500" fill="hold"/>
                                        <p:tgtEl>
                                          <p:spTgt spid="82"/>
                                        </p:tgtEl>
                                        <p:attrNameLst>
                                          <p:attrName>ppt_y</p:attrName>
                                        </p:attrNameLst>
                                      </p:cBhvr>
                                      <p:tavLst>
                                        <p:tav tm="0">
                                          <p:val>
                                            <p:strVal val="0-#ppt_h/2"/>
                                          </p:val>
                                        </p:tav>
                                        <p:tav tm="100000">
                                          <p:val>
                                            <p:strVal val="#ppt_y"/>
                                          </p:val>
                                        </p:tav>
                                      </p:tavLst>
                                    </p:anim>
                                  </p:childTnLst>
                                </p:cTn>
                              </p:par>
                            </p:childTnLst>
                          </p:cTn>
                        </p:par>
                        <p:par>
                          <p:cTn id="186" fill="hold">
                            <p:stCondLst>
                              <p:cond delay="1000"/>
                            </p:stCondLst>
                            <p:childTnLst>
                              <p:par>
                                <p:cTn id="187" presetID="10" presetClass="entr" presetSubtype="0" fill="hold" grpId="0" nodeType="afterEffect">
                                  <p:stCondLst>
                                    <p:cond delay="0"/>
                                  </p:stCondLst>
                                  <p:childTnLst>
                                    <p:set>
                                      <p:cBhvr>
                                        <p:cTn id="188" dur="1" fill="hold">
                                          <p:stCondLst>
                                            <p:cond delay="0"/>
                                          </p:stCondLst>
                                        </p:cTn>
                                        <p:tgtEl>
                                          <p:spTgt spid="78"/>
                                        </p:tgtEl>
                                        <p:attrNameLst>
                                          <p:attrName>style.visibility</p:attrName>
                                        </p:attrNameLst>
                                      </p:cBhvr>
                                      <p:to>
                                        <p:strVal val="visible"/>
                                      </p:to>
                                    </p:set>
                                    <p:animEffect transition="in" filter="fade">
                                      <p:cBhvr>
                                        <p:cTn id="189" dur="500"/>
                                        <p:tgtEl>
                                          <p:spTgt spid="78"/>
                                        </p:tgtEl>
                                      </p:cBhvr>
                                    </p:animEffect>
                                  </p:childTnLst>
                                </p:cTn>
                              </p:par>
                            </p:childTnLst>
                          </p:cTn>
                        </p:par>
                      </p:childTnLst>
                    </p:cTn>
                  </p:par>
                  <p:par>
                    <p:cTn id="190" fill="hold">
                      <p:stCondLst>
                        <p:cond delay="indefinite"/>
                      </p:stCondLst>
                      <p:childTnLst>
                        <p:par>
                          <p:cTn id="191" fill="hold">
                            <p:stCondLst>
                              <p:cond delay="0"/>
                            </p:stCondLst>
                            <p:childTnLst>
                              <p:par>
                                <p:cTn id="192" presetID="47" presetClass="entr" presetSubtype="0" fill="hold" nodeType="clickEffect">
                                  <p:stCondLst>
                                    <p:cond delay="0"/>
                                  </p:stCondLst>
                                  <p:childTnLst>
                                    <p:set>
                                      <p:cBhvr>
                                        <p:cTn id="193" dur="1" fill="hold">
                                          <p:stCondLst>
                                            <p:cond delay="0"/>
                                          </p:stCondLst>
                                        </p:cTn>
                                        <p:tgtEl>
                                          <p:spTgt spid="98"/>
                                        </p:tgtEl>
                                        <p:attrNameLst>
                                          <p:attrName>style.visibility</p:attrName>
                                        </p:attrNameLst>
                                      </p:cBhvr>
                                      <p:to>
                                        <p:strVal val="visible"/>
                                      </p:to>
                                    </p:set>
                                    <p:animEffect transition="in" filter="fade">
                                      <p:cBhvr>
                                        <p:cTn id="194" dur="1000"/>
                                        <p:tgtEl>
                                          <p:spTgt spid="98"/>
                                        </p:tgtEl>
                                      </p:cBhvr>
                                    </p:animEffect>
                                    <p:anim calcmode="lin" valueType="num">
                                      <p:cBhvr>
                                        <p:cTn id="195" dur="1000" fill="hold"/>
                                        <p:tgtEl>
                                          <p:spTgt spid="98"/>
                                        </p:tgtEl>
                                        <p:attrNameLst>
                                          <p:attrName>ppt_x</p:attrName>
                                        </p:attrNameLst>
                                      </p:cBhvr>
                                      <p:tavLst>
                                        <p:tav tm="0">
                                          <p:val>
                                            <p:strVal val="#ppt_x"/>
                                          </p:val>
                                        </p:tav>
                                        <p:tav tm="100000">
                                          <p:val>
                                            <p:strVal val="#ppt_x"/>
                                          </p:val>
                                        </p:tav>
                                      </p:tavLst>
                                    </p:anim>
                                    <p:anim calcmode="lin" valueType="num">
                                      <p:cBhvr>
                                        <p:cTn id="196" dur="1000" fill="hold"/>
                                        <p:tgtEl>
                                          <p:spTgt spid="98"/>
                                        </p:tgtEl>
                                        <p:attrNameLst>
                                          <p:attrName>ppt_y</p:attrName>
                                        </p:attrNameLst>
                                      </p:cBhvr>
                                      <p:tavLst>
                                        <p:tav tm="0">
                                          <p:val>
                                            <p:strVal val="#ppt_y-.1"/>
                                          </p:val>
                                        </p:tav>
                                        <p:tav tm="100000">
                                          <p:val>
                                            <p:strVal val="#ppt_y"/>
                                          </p:val>
                                        </p:tav>
                                      </p:tavLst>
                                    </p:anim>
                                  </p:childTnLst>
                                </p:cTn>
                              </p:par>
                              <p:par>
                                <p:cTn id="197" presetID="47" presetClass="entr" presetSubtype="0" fill="hold" nodeType="withEffect">
                                  <p:stCondLst>
                                    <p:cond delay="0"/>
                                  </p:stCondLst>
                                  <p:childTnLst>
                                    <p:set>
                                      <p:cBhvr>
                                        <p:cTn id="198" dur="1" fill="hold">
                                          <p:stCondLst>
                                            <p:cond delay="0"/>
                                          </p:stCondLst>
                                        </p:cTn>
                                        <p:tgtEl>
                                          <p:spTgt spid="95"/>
                                        </p:tgtEl>
                                        <p:attrNameLst>
                                          <p:attrName>style.visibility</p:attrName>
                                        </p:attrNameLst>
                                      </p:cBhvr>
                                      <p:to>
                                        <p:strVal val="visible"/>
                                      </p:to>
                                    </p:set>
                                    <p:animEffect transition="in" filter="fade">
                                      <p:cBhvr>
                                        <p:cTn id="199" dur="1000"/>
                                        <p:tgtEl>
                                          <p:spTgt spid="95"/>
                                        </p:tgtEl>
                                      </p:cBhvr>
                                    </p:animEffect>
                                    <p:anim calcmode="lin" valueType="num">
                                      <p:cBhvr>
                                        <p:cTn id="200" dur="1000" fill="hold"/>
                                        <p:tgtEl>
                                          <p:spTgt spid="95"/>
                                        </p:tgtEl>
                                        <p:attrNameLst>
                                          <p:attrName>ppt_x</p:attrName>
                                        </p:attrNameLst>
                                      </p:cBhvr>
                                      <p:tavLst>
                                        <p:tav tm="0">
                                          <p:val>
                                            <p:strVal val="#ppt_x"/>
                                          </p:val>
                                        </p:tav>
                                        <p:tav tm="100000">
                                          <p:val>
                                            <p:strVal val="#ppt_x"/>
                                          </p:val>
                                        </p:tav>
                                      </p:tavLst>
                                    </p:anim>
                                    <p:anim calcmode="lin" valueType="num">
                                      <p:cBhvr>
                                        <p:cTn id="201" dur="1000" fill="hold"/>
                                        <p:tgtEl>
                                          <p:spTgt spid="95"/>
                                        </p:tgtEl>
                                        <p:attrNameLst>
                                          <p:attrName>ppt_y</p:attrName>
                                        </p:attrNameLst>
                                      </p:cBhvr>
                                      <p:tavLst>
                                        <p:tav tm="0">
                                          <p:val>
                                            <p:strVal val="#ppt_y-.1"/>
                                          </p:val>
                                        </p:tav>
                                        <p:tav tm="100000">
                                          <p:val>
                                            <p:strVal val="#ppt_y"/>
                                          </p:val>
                                        </p:tav>
                                      </p:tavLst>
                                    </p:anim>
                                  </p:childTnLst>
                                </p:cTn>
                              </p:par>
                              <p:par>
                                <p:cTn id="202" presetID="47" presetClass="entr" presetSubtype="0" fill="hold" nodeType="withEffect">
                                  <p:stCondLst>
                                    <p:cond delay="0"/>
                                  </p:stCondLst>
                                  <p:childTnLst>
                                    <p:set>
                                      <p:cBhvr>
                                        <p:cTn id="203" dur="1" fill="hold">
                                          <p:stCondLst>
                                            <p:cond delay="0"/>
                                          </p:stCondLst>
                                        </p:cTn>
                                        <p:tgtEl>
                                          <p:spTgt spid="77"/>
                                        </p:tgtEl>
                                        <p:attrNameLst>
                                          <p:attrName>style.visibility</p:attrName>
                                        </p:attrNameLst>
                                      </p:cBhvr>
                                      <p:to>
                                        <p:strVal val="visible"/>
                                      </p:to>
                                    </p:set>
                                    <p:animEffect transition="in" filter="fade">
                                      <p:cBhvr>
                                        <p:cTn id="204" dur="1000"/>
                                        <p:tgtEl>
                                          <p:spTgt spid="77"/>
                                        </p:tgtEl>
                                      </p:cBhvr>
                                    </p:animEffect>
                                    <p:anim calcmode="lin" valueType="num">
                                      <p:cBhvr>
                                        <p:cTn id="205" dur="1000" fill="hold"/>
                                        <p:tgtEl>
                                          <p:spTgt spid="77"/>
                                        </p:tgtEl>
                                        <p:attrNameLst>
                                          <p:attrName>ppt_x</p:attrName>
                                        </p:attrNameLst>
                                      </p:cBhvr>
                                      <p:tavLst>
                                        <p:tav tm="0">
                                          <p:val>
                                            <p:strVal val="#ppt_x"/>
                                          </p:val>
                                        </p:tav>
                                        <p:tav tm="100000">
                                          <p:val>
                                            <p:strVal val="#ppt_x"/>
                                          </p:val>
                                        </p:tav>
                                      </p:tavLst>
                                    </p:anim>
                                    <p:anim calcmode="lin" valueType="num">
                                      <p:cBhvr>
                                        <p:cTn id="206" dur="1000" fill="hold"/>
                                        <p:tgtEl>
                                          <p:spTgt spid="77"/>
                                        </p:tgtEl>
                                        <p:attrNameLst>
                                          <p:attrName>ppt_y</p:attrName>
                                        </p:attrNameLst>
                                      </p:cBhvr>
                                      <p:tavLst>
                                        <p:tav tm="0">
                                          <p:val>
                                            <p:strVal val="#ppt_y-.1"/>
                                          </p:val>
                                        </p:tav>
                                        <p:tav tm="100000">
                                          <p:val>
                                            <p:strVal val="#ppt_y"/>
                                          </p:val>
                                        </p:tav>
                                      </p:tavLst>
                                    </p:anim>
                                  </p:childTnLst>
                                </p:cTn>
                              </p:par>
                              <p:par>
                                <p:cTn id="207" presetID="47" presetClass="entr" presetSubtype="0" fill="hold" nodeType="withEffect">
                                  <p:stCondLst>
                                    <p:cond delay="0"/>
                                  </p:stCondLst>
                                  <p:childTnLst>
                                    <p:set>
                                      <p:cBhvr>
                                        <p:cTn id="208" dur="1" fill="hold">
                                          <p:stCondLst>
                                            <p:cond delay="0"/>
                                          </p:stCondLst>
                                        </p:cTn>
                                        <p:tgtEl>
                                          <p:spTgt spid="75"/>
                                        </p:tgtEl>
                                        <p:attrNameLst>
                                          <p:attrName>style.visibility</p:attrName>
                                        </p:attrNameLst>
                                      </p:cBhvr>
                                      <p:to>
                                        <p:strVal val="visible"/>
                                      </p:to>
                                    </p:set>
                                    <p:animEffect transition="in" filter="fade">
                                      <p:cBhvr>
                                        <p:cTn id="209" dur="1000"/>
                                        <p:tgtEl>
                                          <p:spTgt spid="75"/>
                                        </p:tgtEl>
                                      </p:cBhvr>
                                    </p:animEffect>
                                    <p:anim calcmode="lin" valueType="num">
                                      <p:cBhvr>
                                        <p:cTn id="210" dur="1000" fill="hold"/>
                                        <p:tgtEl>
                                          <p:spTgt spid="75"/>
                                        </p:tgtEl>
                                        <p:attrNameLst>
                                          <p:attrName>ppt_x</p:attrName>
                                        </p:attrNameLst>
                                      </p:cBhvr>
                                      <p:tavLst>
                                        <p:tav tm="0">
                                          <p:val>
                                            <p:strVal val="#ppt_x"/>
                                          </p:val>
                                        </p:tav>
                                        <p:tav tm="100000">
                                          <p:val>
                                            <p:strVal val="#ppt_x"/>
                                          </p:val>
                                        </p:tav>
                                      </p:tavLst>
                                    </p:anim>
                                    <p:anim calcmode="lin" valueType="num">
                                      <p:cBhvr>
                                        <p:cTn id="211" dur="1000" fill="hold"/>
                                        <p:tgtEl>
                                          <p:spTgt spid="75"/>
                                        </p:tgtEl>
                                        <p:attrNameLst>
                                          <p:attrName>ppt_y</p:attrName>
                                        </p:attrNameLst>
                                      </p:cBhvr>
                                      <p:tavLst>
                                        <p:tav tm="0">
                                          <p:val>
                                            <p:strVal val="#ppt_y-.1"/>
                                          </p:val>
                                        </p:tav>
                                        <p:tav tm="100000">
                                          <p:val>
                                            <p:strVal val="#ppt_y"/>
                                          </p:val>
                                        </p:tav>
                                      </p:tavLst>
                                    </p:anim>
                                  </p:childTnLst>
                                </p:cTn>
                              </p:par>
                              <p:par>
                                <p:cTn id="212" presetID="47" presetClass="entr" presetSubtype="0" fill="hold" nodeType="withEffect">
                                  <p:stCondLst>
                                    <p:cond delay="0"/>
                                  </p:stCondLst>
                                  <p:childTnLst>
                                    <p:set>
                                      <p:cBhvr>
                                        <p:cTn id="213" dur="1" fill="hold">
                                          <p:stCondLst>
                                            <p:cond delay="0"/>
                                          </p:stCondLst>
                                        </p:cTn>
                                        <p:tgtEl>
                                          <p:spTgt spid="96"/>
                                        </p:tgtEl>
                                        <p:attrNameLst>
                                          <p:attrName>style.visibility</p:attrName>
                                        </p:attrNameLst>
                                      </p:cBhvr>
                                      <p:to>
                                        <p:strVal val="visible"/>
                                      </p:to>
                                    </p:set>
                                    <p:animEffect transition="in" filter="fade">
                                      <p:cBhvr>
                                        <p:cTn id="214" dur="1000"/>
                                        <p:tgtEl>
                                          <p:spTgt spid="96"/>
                                        </p:tgtEl>
                                      </p:cBhvr>
                                    </p:animEffect>
                                    <p:anim calcmode="lin" valueType="num">
                                      <p:cBhvr>
                                        <p:cTn id="215" dur="1000" fill="hold"/>
                                        <p:tgtEl>
                                          <p:spTgt spid="96"/>
                                        </p:tgtEl>
                                        <p:attrNameLst>
                                          <p:attrName>ppt_x</p:attrName>
                                        </p:attrNameLst>
                                      </p:cBhvr>
                                      <p:tavLst>
                                        <p:tav tm="0">
                                          <p:val>
                                            <p:strVal val="#ppt_x"/>
                                          </p:val>
                                        </p:tav>
                                        <p:tav tm="100000">
                                          <p:val>
                                            <p:strVal val="#ppt_x"/>
                                          </p:val>
                                        </p:tav>
                                      </p:tavLst>
                                    </p:anim>
                                    <p:anim calcmode="lin" valueType="num">
                                      <p:cBhvr>
                                        <p:cTn id="216" dur="1000" fill="hold"/>
                                        <p:tgtEl>
                                          <p:spTgt spid="96"/>
                                        </p:tgtEl>
                                        <p:attrNameLst>
                                          <p:attrName>ppt_y</p:attrName>
                                        </p:attrNameLst>
                                      </p:cBhvr>
                                      <p:tavLst>
                                        <p:tav tm="0">
                                          <p:val>
                                            <p:strVal val="#ppt_y-.1"/>
                                          </p:val>
                                        </p:tav>
                                        <p:tav tm="100000">
                                          <p:val>
                                            <p:strVal val="#ppt_y"/>
                                          </p:val>
                                        </p:tav>
                                      </p:tavLst>
                                    </p:anim>
                                  </p:childTnLst>
                                </p:cTn>
                              </p:par>
                              <p:par>
                                <p:cTn id="217" presetID="47" presetClass="entr" presetSubtype="0" fill="hold" nodeType="withEffect">
                                  <p:stCondLst>
                                    <p:cond delay="0"/>
                                  </p:stCondLst>
                                  <p:childTnLst>
                                    <p:set>
                                      <p:cBhvr>
                                        <p:cTn id="218" dur="1" fill="hold">
                                          <p:stCondLst>
                                            <p:cond delay="0"/>
                                          </p:stCondLst>
                                        </p:cTn>
                                        <p:tgtEl>
                                          <p:spTgt spid="97"/>
                                        </p:tgtEl>
                                        <p:attrNameLst>
                                          <p:attrName>style.visibility</p:attrName>
                                        </p:attrNameLst>
                                      </p:cBhvr>
                                      <p:to>
                                        <p:strVal val="visible"/>
                                      </p:to>
                                    </p:set>
                                    <p:animEffect transition="in" filter="fade">
                                      <p:cBhvr>
                                        <p:cTn id="219" dur="1000"/>
                                        <p:tgtEl>
                                          <p:spTgt spid="97"/>
                                        </p:tgtEl>
                                      </p:cBhvr>
                                    </p:animEffect>
                                    <p:anim calcmode="lin" valueType="num">
                                      <p:cBhvr>
                                        <p:cTn id="220" dur="1000" fill="hold"/>
                                        <p:tgtEl>
                                          <p:spTgt spid="97"/>
                                        </p:tgtEl>
                                        <p:attrNameLst>
                                          <p:attrName>ppt_x</p:attrName>
                                        </p:attrNameLst>
                                      </p:cBhvr>
                                      <p:tavLst>
                                        <p:tav tm="0">
                                          <p:val>
                                            <p:strVal val="#ppt_x"/>
                                          </p:val>
                                        </p:tav>
                                        <p:tav tm="100000">
                                          <p:val>
                                            <p:strVal val="#ppt_x"/>
                                          </p:val>
                                        </p:tav>
                                      </p:tavLst>
                                    </p:anim>
                                    <p:anim calcmode="lin" valueType="num">
                                      <p:cBhvr>
                                        <p:cTn id="221"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23" grpId="0"/>
      <p:bldP spid="24" grpId="0"/>
      <p:bldP spid="25" grpId="0"/>
      <p:bldP spid="26" grpId="0"/>
      <p:bldP spid="27" grpId="0"/>
      <p:bldP spid="28" grpId="0"/>
      <p:bldP spid="29" grpId="0"/>
      <p:bldP spid="30" grpId="0" animBg="1"/>
      <p:bldP spid="39" grpId="0"/>
      <p:bldP spid="40" grpId="0" animBg="1"/>
      <p:bldP spid="7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D9671-516E-17B3-55B1-D1E666CA3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F7BFE-0047-1ADA-A641-ABACD6858A3C}"/>
              </a:ext>
            </a:extLst>
          </p:cNvPr>
          <p:cNvSpPr>
            <a:spLocks noGrp="1"/>
          </p:cNvSpPr>
          <p:nvPr>
            <p:ph type="title"/>
          </p:nvPr>
        </p:nvSpPr>
        <p:spPr/>
        <p:txBody>
          <a:bodyPr/>
          <a:lstStyle/>
          <a:p>
            <a:r>
              <a:rPr lang="de-DE" dirty="0"/>
              <a:t>Wie sind Vermögen in Österreich verteilt?</a:t>
            </a:r>
            <a:endParaRPr lang="en-GB" dirty="0"/>
          </a:p>
        </p:txBody>
      </p:sp>
      <p:pic>
        <p:nvPicPr>
          <p:cNvPr id="8" name="Content Placeholder 7" descr="Man with solid fill">
            <a:extLst>
              <a:ext uri="{FF2B5EF4-FFF2-40B4-BE49-F238E27FC236}">
                <a16:creationId xmlns:a16="http://schemas.microsoft.com/office/drawing/2014/main" id="{BE421298-FC0E-F042-129F-C8780700F6DA}"/>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3357" y="4702170"/>
            <a:ext cx="822325" cy="822325"/>
          </a:xfrm>
        </p:spPr>
      </p:pic>
      <p:sp>
        <p:nvSpPr>
          <p:cNvPr id="4" name="Date Placeholder 3">
            <a:extLst>
              <a:ext uri="{FF2B5EF4-FFF2-40B4-BE49-F238E27FC236}">
                <a16:creationId xmlns:a16="http://schemas.microsoft.com/office/drawing/2014/main" id="{2DC0AC23-BFC6-2304-0055-301A918ABD29}"/>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50D48C9B-98F8-38BF-3814-BE1BC4E56E90}"/>
              </a:ext>
            </a:extLst>
          </p:cNvPr>
          <p:cNvSpPr>
            <a:spLocks noGrp="1"/>
          </p:cNvSpPr>
          <p:nvPr>
            <p:ph type="sldNum" sz="quarter" idx="12"/>
          </p:nvPr>
        </p:nvSpPr>
        <p:spPr/>
        <p:txBody>
          <a:bodyPr/>
          <a:lstStyle/>
          <a:p>
            <a:fld id="{3BCEFD86-2525-4952-84D0-968E03961A76}" type="slidenum">
              <a:rPr lang="de-DE" smtClean="0"/>
              <a:t>14</a:t>
            </a:fld>
            <a:endParaRPr lang="de-DE"/>
          </a:p>
        </p:txBody>
      </p:sp>
      <p:pic>
        <p:nvPicPr>
          <p:cNvPr id="9" name="Content Placeholder 7" descr="Man with solid fill">
            <a:extLst>
              <a:ext uri="{FF2B5EF4-FFF2-40B4-BE49-F238E27FC236}">
                <a16:creationId xmlns:a16="http://schemas.microsoft.com/office/drawing/2014/main" id="{312E5CD9-C271-8D9E-3D2F-34F78172CBE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0876" y="4695024"/>
            <a:ext cx="822325" cy="822325"/>
          </a:xfrm>
          <a:prstGeom prst="rect">
            <a:avLst/>
          </a:prstGeom>
        </p:spPr>
      </p:pic>
      <p:pic>
        <p:nvPicPr>
          <p:cNvPr id="10" name="Content Placeholder 7" descr="Man with solid fill">
            <a:extLst>
              <a:ext uri="{FF2B5EF4-FFF2-40B4-BE49-F238E27FC236}">
                <a16:creationId xmlns:a16="http://schemas.microsoft.com/office/drawing/2014/main" id="{F471A41B-CC54-3B96-B4E8-FDA20D1FC1E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3509" y="4702170"/>
            <a:ext cx="822325" cy="822325"/>
          </a:xfrm>
          <a:prstGeom prst="rect">
            <a:avLst/>
          </a:prstGeom>
        </p:spPr>
      </p:pic>
      <p:pic>
        <p:nvPicPr>
          <p:cNvPr id="11" name="Content Placeholder 7" descr="Man with solid fill">
            <a:extLst>
              <a:ext uri="{FF2B5EF4-FFF2-40B4-BE49-F238E27FC236}">
                <a16:creationId xmlns:a16="http://schemas.microsoft.com/office/drawing/2014/main" id="{CE147CF7-5972-E9F8-F55B-B13E2B14BFBD}"/>
              </a:ext>
            </a:extLst>
          </p:cNvPr>
          <p:cNvPicPr>
            <a:picLocks noChangeAspect="1"/>
          </p:cNvPicPr>
          <p:nvPr/>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21402"/>
          <a:stretch/>
        </p:blipFill>
        <p:spPr>
          <a:xfrm>
            <a:off x="9381028" y="4878164"/>
            <a:ext cx="822325" cy="646331"/>
          </a:xfrm>
          <a:prstGeom prst="rect">
            <a:avLst/>
          </a:prstGeom>
        </p:spPr>
      </p:pic>
      <p:pic>
        <p:nvPicPr>
          <p:cNvPr id="12" name="Content Placeholder 7" descr="Man with solid fill">
            <a:extLst>
              <a:ext uri="{FF2B5EF4-FFF2-40B4-BE49-F238E27FC236}">
                <a16:creationId xmlns:a16="http://schemas.microsoft.com/office/drawing/2014/main" id="{5CB4989F-2F63-2738-EB5A-1D812C89AC1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5990" y="4695024"/>
            <a:ext cx="822325" cy="822325"/>
          </a:xfrm>
          <a:prstGeom prst="rect">
            <a:avLst/>
          </a:prstGeom>
        </p:spPr>
      </p:pic>
      <p:pic>
        <p:nvPicPr>
          <p:cNvPr id="13" name="Content Placeholder 7" descr="Man with solid fill">
            <a:extLst>
              <a:ext uri="{FF2B5EF4-FFF2-40B4-BE49-F238E27FC236}">
                <a16:creationId xmlns:a16="http://schemas.microsoft.com/office/drawing/2014/main" id="{456108A0-09AC-FFB5-7664-777D6DB03DE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8471" y="4683120"/>
            <a:ext cx="822325" cy="822325"/>
          </a:xfrm>
          <a:prstGeom prst="rect">
            <a:avLst/>
          </a:prstGeom>
        </p:spPr>
      </p:pic>
      <p:pic>
        <p:nvPicPr>
          <p:cNvPr id="14" name="Content Placeholder 7" descr="Man with solid fill">
            <a:extLst>
              <a:ext uri="{FF2B5EF4-FFF2-40B4-BE49-F238E27FC236}">
                <a16:creationId xmlns:a16="http://schemas.microsoft.com/office/drawing/2014/main" id="{C9EF217C-9B62-4257-E8F6-8EA0363271F8}"/>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0952" y="4695025"/>
            <a:ext cx="822325" cy="822325"/>
          </a:xfrm>
          <a:prstGeom prst="rect">
            <a:avLst/>
          </a:prstGeom>
        </p:spPr>
      </p:pic>
      <p:pic>
        <p:nvPicPr>
          <p:cNvPr id="15" name="Content Placeholder 7" descr="Man with solid fill">
            <a:extLst>
              <a:ext uri="{FF2B5EF4-FFF2-40B4-BE49-F238E27FC236}">
                <a16:creationId xmlns:a16="http://schemas.microsoft.com/office/drawing/2014/main" id="{69BEAF04-4FBC-79F0-2D60-FF7AB2D862F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3433" y="4702170"/>
            <a:ext cx="822325" cy="822325"/>
          </a:xfrm>
          <a:prstGeom prst="rect">
            <a:avLst/>
          </a:prstGeom>
        </p:spPr>
      </p:pic>
      <p:pic>
        <p:nvPicPr>
          <p:cNvPr id="16" name="Content Placeholder 7" descr="Man with solid fill">
            <a:extLst>
              <a:ext uri="{FF2B5EF4-FFF2-40B4-BE49-F238E27FC236}">
                <a16:creationId xmlns:a16="http://schemas.microsoft.com/office/drawing/2014/main" id="{081E8D1C-9CB7-11C8-3B8E-6689A43AC5E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8395" y="4695025"/>
            <a:ext cx="822325" cy="822325"/>
          </a:xfrm>
          <a:prstGeom prst="rect">
            <a:avLst/>
          </a:prstGeom>
        </p:spPr>
      </p:pic>
      <p:pic>
        <p:nvPicPr>
          <p:cNvPr id="17" name="Content Placeholder 7" descr="Man with solid fill">
            <a:extLst>
              <a:ext uri="{FF2B5EF4-FFF2-40B4-BE49-F238E27FC236}">
                <a16:creationId xmlns:a16="http://schemas.microsoft.com/office/drawing/2014/main" id="{EB26DF53-2A22-EDF5-2A01-C97E30C7971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5914" y="4702171"/>
            <a:ext cx="822325" cy="822325"/>
          </a:xfrm>
          <a:prstGeom prst="rect">
            <a:avLst/>
          </a:prstGeom>
        </p:spPr>
      </p:pic>
      <p:sp>
        <p:nvSpPr>
          <p:cNvPr id="21" name="TextBox 20">
            <a:extLst>
              <a:ext uri="{FF2B5EF4-FFF2-40B4-BE49-F238E27FC236}">
                <a16:creationId xmlns:a16="http://schemas.microsoft.com/office/drawing/2014/main" id="{011D00D0-C1C4-D40C-F5F6-BD0E03B58332}"/>
              </a:ext>
            </a:extLst>
          </p:cNvPr>
          <p:cNvSpPr txBox="1"/>
          <p:nvPr/>
        </p:nvSpPr>
        <p:spPr>
          <a:xfrm>
            <a:off x="4753416" y="5517349"/>
            <a:ext cx="592282" cy="369332"/>
          </a:xfrm>
          <a:prstGeom prst="rect">
            <a:avLst/>
          </a:prstGeom>
          <a:noFill/>
        </p:spPr>
        <p:txBody>
          <a:bodyPr wrap="square" rtlCol="0">
            <a:spAutoFit/>
          </a:bodyPr>
          <a:lstStyle/>
          <a:p>
            <a:pPr algn="ctr"/>
            <a:r>
              <a:rPr lang="de-DE" dirty="0"/>
              <a:t>50%</a:t>
            </a:r>
            <a:endParaRPr lang="en-GB" dirty="0"/>
          </a:p>
        </p:txBody>
      </p:sp>
      <p:sp>
        <p:nvSpPr>
          <p:cNvPr id="24" name="TextBox 23">
            <a:extLst>
              <a:ext uri="{FF2B5EF4-FFF2-40B4-BE49-F238E27FC236}">
                <a16:creationId xmlns:a16="http://schemas.microsoft.com/office/drawing/2014/main" id="{26FFADC4-E0F9-FD52-5D8A-FACD4CB47BAC}"/>
              </a:ext>
            </a:extLst>
          </p:cNvPr>
          <p:cNvSpPr txBox="1"/>
          <p:nvPr/>
        </p:nvSpPr>
        <p:spPr>
          <a:xfrm>
            <a:off x="6785973" y="5530560"/>
            <a:ext cx="592282" cy="369332"/>
          </a:xfrm>
          <a:prstGeom prst="rect">
            <a:avLst/>
          </a:prstGeom>
          <a:noFill/>
        </p:spPr>
        <p:txBody>
          <a:bodyPr wrap="square" rtlCol="0">
            <a:spAutoFit/>
          </a:bodyPr>
          <a:lstStyle/>
          <a:p>
            <a:pPr algn="ctr"/>
            <a:r>
              <a:rPr lang="de-DE" dirty="0"/>
              <a:t>10%</a:t>
            </a:r>
            <a:endParaRPr lang="en-GB" dirty="0"/>
          </a:p>
        </p:txBody>
      </p:sp>
      <p:sp>
        <p:nvSpPr>
          <p:cNvPr id="25" name="TextBox 24">
            <a:extLst>
              <a:ext uri="{FF2B5EF4-FFF2-40B4-BE49-F238E27FC236}">
                <a16:creationId xmlns:a16="http://schemas.microsoft.com/office/drawing/2014/main" id="{E059AC7C-80B3-6ECE-FCAB-1EA8AD3476AC}"/>
              </a:ext>
            </a:extLst>
          </p:cNvPr>
          <p:cNvSpPr txBox="1"/>
          <p:nvPr/>
        </p:nvSpPr>
        <p:spPr>
          <a:xfrm>
            <a:off x="7469397" y="5530560"/>
            <a:ext cx="592282" cy="369332"/>
          </a:xfrm>
          <a:prstGeom prst="rect">
            <a:avLst/>
          </a:prstGeom>
          <a:noFill/>
        </p:spPr>
        <p:txBody>
          <a:bodyPr wrap="square" rtlCol="0">
            <a:spAutoFit/>
          </a:bodyPr>
          <a:lstStyle/>
          <a:p>
            <a:pPr algn="ctr"/>
            <a:r>
              <a:rPr lang="de-DE" dirty="0"/>
              <a:t>10%</a:t>
            </a:r>
            <a:endParaRPr lang="en-GB" dirty="0"/>
          </a:p>
        </p:txBody>
      </p:sp>
      <p:sp>
        <p:nvSpPr>
          <p:cNvPr id="26" name="TextBox 25">
            <a:extLst>
              <a:ext uri="{FF2B5EF4-FFF2-40B4-BE49-F238E27FC236}">
                <a16:creationId xmlns:a16="http://schemas.microsoft.com/office/drawing/2014/main" id="{8DC07B5F-B643-9EF1-CBB0-B2A6CE261883}"/>
              </a:ext>
            </a:extLst>
          </p:cNvPr>
          <p:cNvSpPr txBox="1"/>
          <p:nvPr/>
        </p:nvSpPr>
        <p:spPr>
          <a:xfrm>
            <a:off x="8146825" y="5524495"/>
            <a:ext cx="592282" cy="369332"/>
          </a:xfrm>
          <a:prstGeom prst="rect">
            <a:avLst/>
          </a:prstGeom>
          <a:noFill/>
        </p:spPr>
        <p:txBody>
          <a:bodyPr wrap="square" rtlCol="0">
            <a:spAutoFit/>
          </a:bodyPr>
          <a:lstStyle/>
          <a:p>
            <a:pPr algn="ctr"/>
            <a:r>
              <a:rPr lang="de-DE" dirty="0"/>
              <a:t>10%</a:t>
            </a:r>
            <a:endParaRPr lang="en-GB" dirty="0"/>
          </a:p>
        </p:txBody>
      </p:sp>
      <p:sp>
        <p:nvSpPr>
          <p:cNvPr id="27" name="TextBox 26">
            <a:extLst>
              <a:ext uri="{FF2B5EF4-FFF2-40B4-BE49-F238E27FC236}">
                <a16:creationId xmlns:a16="http://schemas.microsoft.com/office/drawing/2014/main" id="{666B878B-5364-7497-7C50-ABA1CC736F64}"/>
              </a:ext>
            </a:extLst>
          </p:cNvPr>
          <p:cNvSpPr txBox="1"/>
          <p:nvPr/>
        </p:nvSpPr>
        <p:spPr>
          <a:xfrm>
            <a:off x="8803638" y="5531641"/>
            <a:ext cx="592282" cy="369332"/>
          </a:xfrm>
          <a:prstGeom prst="rect">
            <a:avLst/>
          </a:prstGeom>
          <a:noFill/>
        </p:spPr>
        <p:txBody>
          <a:bodyPr wrap="square" rtlCol="0">
            <a:spAutoFit/>
          </a:bodyPr>
          <a:lstStyle/>
          <a:p>
            <a:pPr algn="ctr"/>
            <a:r>
              <a:rPr lang="de-DE" dirty="0"/>
              <a:t>10%</a:t>
            </a:r>
            <a:endParaRPr lang="en-GB" dirty="0"/>
          </a:p>
        </p:txBody>
      </p:sp>
      <p:sp>
        <p:nvSpPr>
          <p:cNvPr id="28" name="TextBox 27">
            <a:extLst>
              <a:ext uri="{FF2B5EF4-FFF2-40B4-BE49-F238E27FC236}">
                <a16:creationId xmlns:a16="http://schemas.microsoft.com/office/drawing/2014/main" id="{85AF2E4B-32D1-5D9F-281E-FD2519E936BA}"/>
              </a:ext>
            </a:extLst>
          </p:cNvPr>
          <p:cNvSpPr txBox="1"/>
          <p:nvPr/>
        </p:nvSpPr>
        <p:spPr>
          <a:xfrm>
            <a:off x="9490145" y="5517349"/>
            <a:ext cx="1461072" cy="369332"/>
          </a:xfrm>
          <a:prstGeom prst="rect">
            <a:avLst/>
          </a:prstGeom>
          <a:noFill/>
        </p:spPr>
        <p:txBody>
          <a:bodyPr wrap="square" rtlCol="0">
            <a:spAutoFit/>
          </a:bodyPr>
          <a:lstStyle/>
          <a:p>
            <a:pPr algn="ctr"/>
            <a:r>
              <a:rPr lang="de-DE" dirty="0"/>
              <a:t>10% (top 1%)</a:t>
            </a:r>
            <a:endParaRPr lang="en-GB" dirty="0"/>
          </a:p>
        </p:txBody>
      </p:sp>
      <p:pic>
        <p:nvPicPr>
          <p:cNvPr id="36" name="Graphic 35" descr="Treasure chest with solid fill">
            <a:extLst>
              <a:ext uri="{FF2B5EF4-FFF2-40B4-BE49-F238E27FC236}">
                <a16:creationId xmlns:a16="http://schemas.microsoft.com/office/drawing/2014/main" id="{8BC44258-9B6F-7367-931F-04E2B7050D59}"/>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24551" y="4952295"/>
            <a:ext cx="646331" cy="646331"/>
          </a:xfrm>
          <a:prstGeom prst="rect">
            <a:avLst/>
          </a:prstGeom>
        </p:spPr>
      </p:pic>
      <p:pic>
        <p:nvPicPr>
          <p:cNvPr id="42" name="Graphic 41" descr="Treasure chest with solid fill">
            <a:extLst>
              <a:ext uri="{FF2B5EF4-FFF2-40B4-BE49-F238E27FC236}">
                <a16:creationId xmlns:a16="http://schemas.microsoft.com/office/drawing/2014/main" id="{2C572587-8B09-8DA1-7FB4-EF29888DC08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67806" y="2736382"/>
            <a:ext cx="646331" cy="646331"/>
          </a:xfrm>
          <a:prstGeom prst="rect">
            <a:avLst/>
          </a:prstGeom>
        </p:spPr>
      </p:pic>
      <p:pic>
        <p:nvPicPr>
          <p:cNvPr id="43" name="Graphic 42" descr="Treasure chest with solid fill">
            <a:extLst>
              <a:ext uri="{FF2B5EF4-FFF2-40B4-BE49-F238E27FC236}">
                <a16:creationId xmlns:a16="http://schemas.microsoft.com/office/drawing/2014/main" id="{8C52F5F0-03D9-4482-FA78-3A0AD382325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45114" y="3322163"/>
            <a:ext cx="646331" cy="646331"/>
          </a:xfrm>
          <a:prstGeom prst="rect">
            <a:avLst/>
          </a:prstGeom>
        </p:spPr>
      </p:pic>
      <p:pic>
        <p:nvPicPr>
          <p:cNvPr id="44" name="Graphic 43" descr="Treasure chest with solid fill">
            <a:extLst>
              <a:ext uri="{FF2B5EF4-FFF2-40B4-BE49-F238E27FC236}">
                <a16:creationId xmlns:a16="http://schemas.microsoft.com/office/drawing/2014/main" id="{03EAD075-6E71-2DF1-9489-D208B402D86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74785" y="3289199"/>
            <a:ext cx="646331" cy="646331"/>
          </a:xfrm>
          <a:prstGeom prst="rect">
            <a:avLst/>
          </a:prstGeom>
        </p:spPr>
      </p:pic>
      <p:pic>
        <p:nvPicPr>
          <p:cNvPr id="46" name="Graphic 45" descr="Treasure chest with solid fill">
            <a:extLst>
              <a:ext uri="{FF2B5EF4-FFF2-40B4-BE49-F238E27FC236}">
                <a16:creationId xmlns:a16="http://schemas.microsoft.com/office/drawing/2014/main" id="{6849F9BD-E985-638A-1390-7F44916339E5}"/>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7938" y="3847520"/>
            <a:ext cx="646331" cy="646331"/>
          </a:xfrm>
          <a:prstGeom prst="rect">
            <a:avLst/>
          </a:prstGeom>
        </p:spPr>
      </p:pic>
      <p:pic>
        <p:nvPicPr>
          <p:cNvPr id="47" name="Graphic 46" descr="Treasure chest with solid fill">
            <a:extLst>
              <a:ext uri="{FF2B5EF4-FFF2-40B4-BE49-F238E27FC236}">
                <a16:creationId xmlns:a16="http://schemas.microsoft.com/office/drawing/2014/main" id="{97713F71-2EB7-FA2C-EDB8-3B9912BBF589}"/>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74785" y="2737224"/>
            <a:ext cx="646331" cy="646331"/>
          </a:xfrm>
          <a:prstGeom prst="rect">
            <a:avLst/>
          </a:prstGeom>
        </p:spPr>
      </p:pic>
      <p:pic>
        <p:nvPicPr>
          <p:cNvPr id="49" name="Graphic 48" descr="Treasure chest with solid fill">
            <a:extLst>
              <a:ext uri="{FF2B5EF4-FFF2-40B4-BE49-F238E27FC236}">
                <a16:creationId xmlns:a16="http://schemas.microsoft.com/office/drawing/2014/main" id="{A00DB255-30D0-5390-B383-FF543BADFBD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43012" y="4379004"/>
            <a:ext cx="646331" cy="646331"/>
          </a:xfrm>
          <a:prstGeom prst="rect">
            <a:avLst/>
          </a:prstGeom>
        </p:spPr>
      </p:pic>
      <p:pic>
        <p:nvPicPr>
          <p:cNvPr id="50" name="Graphic 49" descr="Treasure chest with solid fill">
            <a:extLst>
              <a:ext uri="{FF2B5EF4-FFF2-40B4-BE49-F238E27FC236}">
                <a16:creationId xmlns:a16="http://schemas.microsoft.com/office/drawing/2014/main" id="{DFACEDAD-90F2-A353-9D4F-5F486C32053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42421" y="4944058"/>
            <a:ext cx="646331" cy="646331"/>
          </a:xfrm>
          <a:prstGeom prst="rect">
            <a:avLst/>
          </a:prstGeom>
        </p:spPr>
      </p:pic>
      <p:pic>
        <p:nvPicPr>
          <p:cNvPr id="51" name="Graphic 50" descr="Treasure chest with solid fill">
            <a:extLst>
              <a:ext uri="{FF2B5EF4-FFF2-40B4-BE49-F238E27FC236}">
                <a16:creationId xmlns:a16="http://schemas.microsoft.com/office/drawing/2014/main" id="{A56C6D27-8B0D-9DD2-D9FB-2CC2297A66A0}"/>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43012" y="3846689"/>
            <a:ext cx="646331" cy="646331"/>
          </a:xfrm>
          <a:prstGeom prst="rect">
            <a:avLst/>
          </a:prstGeom>
        </p:spPr>
      </p:pic>
      <p:pic>
        <p:nvPicPr>
          <p:cNvPr id="52" name="Graphic 51" descr="Treasure chest with solid fill">
            <a:extLst>
              <a:ext uri="{FF2B5EF4-FFF2-40B4-BE49-F238E27FC236}">
                <a16:creationId xmlns:a16="http://schemas.microsoft.com/office/drawing/2014/main" id="{C4E6480A-C0D0-2EBE-6E46-607D1879628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67806" y="3297695"/>
            <a:ext cx="646331" cy="646331"/>
          </a:xfrm>
          <a:prstGeom prst="rect">
            <a:avLst/>
          </a:prstGeom>
        </p:spPr>
      </p:pic>
      <p:pic>
        <p:nvPicPr>
          <p:cNvPr id="53" name="Graphic 52" descr="Treasure chest with solid fill">
            <a:extLst>
              <a:ext uri="{FF2B5EF4-FFF2-40B4-BE49-F238E27FC236}">
                <a16:creationId xmlns:a16="http://schemas.microsoft.com/office/drawing/2014/main" id="{9F9F8F94-2D97-BAE1-2FF7-A158B0B18A79}"/>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8504" y="3839452"/>
            <a:ext cx="646331" cy="646331"/>
          </a:xfrm>
          <a:prstGeom prst="rect">
            <a:avLst/>
          </a:prstGeom>
        </p:spPr>
      </p:pic>
      <p:pic>
        <p:nvPicPr>
          <p:cNvPr id="54" name="Graphic 53" descr="Treasure chest with solid fill">
            <a:extLst>
              <a:ext uri="{FF2B5EF4-FFF2-40B4-BE49-F238E27FC236}">
                <a16:creationId xmlns:a16="http://schemas.microsoft.com/office/drawing/2014/main" id="{1C901BFC-2BC6-72F3-049F-2B38EAE5775D}"/>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3210" y="4370508"/>
            <a:ext cx="646331" cy="646331"/>
          </a:xfrm>
          <a:prstGeom prst="rect">
            <a:avLst/>
          </a:prstGeom>
        </p:spPr>
      </p:pic>
      <p:pic>
        <p:nvPicPr>
          <p:cNvPr id="55" name="Graphic 54" descr="Treasure chest with solid fill">
            <a:extLst>
              <a:ext uri="{FF2B5EF4-FFF2-40B4-BE49-F238E27FC236}">
                <a16:creationId xmlns:a16="http://schemas.microsoft.com/office/drawing/2014/main" id="{4198D09F-302D-5CB7-782E-67AF722B0E2F}"/>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43012" y="2736381"/>
            <a:ext cx="646331" cy="646331"/>
          </a:xfrm>
          <a:prstGeom prst="rect">
            <a:avLst/>
          </a:prstGeom>
        </p:spPr>
      </p:pic>
      <p:pic>
        <p:nvPicPr>
          <p:cNvPr id="56" name="Graphic 55" descr="Treasure chest with solid fill">
            <a:extLst>
              <a:ext uri="{FF2B5EF4-FFF2-40B4-BE49-F238E27FC236}">
                <a16:creationId xmlns:a16="http://schemas.microsoft.com/office/drawing/2014/main" id="{64ACB858-C84F-6BAD-9405-63CC31404A8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8068" y="3289200"/>
            <a:ext cx="646331" cy="646331"/>
          </a:xfrm>
          <a:prstGeom prst="rect">
            <a:avLst/>
          </a:prstGeom>
        </p:spPr>
      </p:pic>
      <p:pic>
        <p:nvPicPr>
          <p:cNvPr id="57" name="Graphic 56" descr="Treasure chest with solid fill">
            <a:extLst>
              <a:ext uri="{FF2B5EF4-FFF2-40B4-BE49-F238E27FC236}">
                <a16:creationId xmlns:a16="http://schemas.microsoft.com/office/drawing/2014/main" id="{555CD74C-4DB9-3A1A-6CA3-B881CD9AA85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44771" y="3297696"/>
            <a:ext cx="646331" cy="646331"/>
          </a:xfrm>
          <a:prstGeom prst="rect">
            <a:avLst/>
          </a:prstGeom>
        </p:spPr>
      </p:pic>
      <p:pic>
        <p:nvPicPr>
          <p:cNvPr id="59" name="Graphic 58" descr="Treasure chest with solid fill">
            <a:extLst>
              <a:ext uri="{FF2B5EF4-FFF2-40B4-BE49-F238E27FC236}">
                <a16:creationId xmlns:a16="http://schemas.microsoft.com/office/drawing/2014/main" id="{A5976ADC-233D-4B00-1F56-9559460C21ED}"/>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8583" y="3846689"/>
            <a:ext cx="646331" cy="646331"/>
          </a:xfrm>
          <a:prstGeom prst="rect">
            <a:avLst/>
          </a:prstGeom>
        </p:spPr>
      </p:pic>
      <p:pic>
        <p:nvPicPr>
          <p:cNvPr id="60" name="Graphic 59" descr="Treasure chest with solid fill">
            <a:extLst>
              <a:ext uri="{FF2B5EF4-FFF2-40B4-BE49-F238E27FC236}">
                <a16:creationId xmlns:a16="http://schemas.microsoft.com/office/drawing/2014/main" id="{42A3AB9A-7731-BF86-470F-59B73FC506E9}"/>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1221" y="3844119"/>
            <a:ext cx="646331" cy="646331"/>
          </a:xfrm>
          <a:prstGeom prst="rect">
            <a:avLst/>
          </a:prstGeom>
        </p:spPr>
      </p:pic>
      <p:cxnSp>
        <p:nvCxnSpPr>
          <p:cNvPr id="64" name="Straight Connector 63">
            <a:extLst>
              <a:ext uri="{FF2B5EF4-FFF2-40B4-BE49-F238E27FC236}">
                <a16:creationId xmlns:a16="http://schemas.microsoft.com/office/drawing/2014/main" id="{C14DD870-9F77-9283-0F65-203D448BAEC5}"/>
              </a:ext>
            </a:extLst>
          </p:cNvPr>
          <p:cNvCxnSpPr>
            <a:cxnSpLocks/>
          </p:cNvCxnSpPr>
          <p:nvPr/>
        </p:nvCxnSpPr>
        <p:spPr>
          <a:xfrm>
            <a:off x="4031647" y="4695024"/>
            <a:ext cx="0" cy="836617"/>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CEC6C7B-222C-4A2A-0CD6-59BC62745DD2}"/>
              </a:ext>
            </a:extLst>
          </p:cNvPr>
          <p:cNvCxnSpPr>
            <a:cxnSpLocks/>
          </p:cNvCxnSpPr>
          <p:nvPr/>
        </p:nvCxnSpPr>
        <p:spPr>
          <a:xfrm>
            <a:off x="4759230" y="4640777"/>
            <a:ext cx="23971" cy="890864"/>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A190D9E-42DC-2D20-404C-24ACC4288C18}"/>
              </a:ext>
            </a:extLst>
          </p:cNvPr>
          <p:cNvCxnSpPr>
            <a:cxnSpLocks/>
          </p:cNvCxnSpPr>
          <p:nvPr/>
        </p:nvCxnSpPr>
        <p:spPr>
          <a:xfrm>
            <a:off x="5440014" y="4636570"/>
            <a:ext cx="20706" cy="895071"/>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BA5143A-A9B9-57A6-4B07-E9067D5511BE}"/>
              </a:ext>
            </a:extLst>
          </p:cNvPr>
          <p:cNvCxnSpPr>
            <a:cxnSpLocks/>
          </p:cNvCxnSpPr>
          <p:nvPr/>
        </p:nvCxnSpPr>
        <p:spPr>
          <a:xfrm>
            <a:off x="6058639" y="4683120"/>
            <a:ext cx="0" cy="841375"/>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31CBF70-AB23-4775-9AEC-0AEB2EF7BB79}"/>
              </a:ext>
            </a:extLst>
          </p:cNvPr>
          <p:cNvCxnSpPr>
            <a:cxnSpLocks/>
          </p:cNvCxnSpPr>
          <p:nvPr/>
        </p:nvCxnSpPr>
        <p:spPr>
          <a:xfrm flipH="1">
            <a:off x="6748362" y="1400175"/>
            <a:ext cx="1" cy="4500798"/>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2D55BB-C45C-5B76-14C9-4D3AA5DB4358}"/>
              </a:ext>
            </a:extLst>
          </p:cNvPr>
          <p:cNvCxnSpPr>
            <a:cxnSpLocks/>
          </p:cNvCxnSpPr>
          <p:nvPr/>
        </p:nvCxnSpPr>
        <p:spPr>
          <a:xfrm>
            <a:off x="7378255" y="1400175"/>
            <a:ext cx="0" cy="4481226"/>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84864EF-D9E4-6CB5-7772-7C8BA43C5C80}"/>
              </a:ext>
            </a:extLst>
          </p:cNvPr>
          <p:cNvCxnSpPr>
            <a:cxnSpLocks/>
          </p:cNvCxnSpPr>
          <p:nvPr/>
        </p:nvCxnSpPr>
        <p:spPr>
          <a:xfrm>
            <a:off x="8123522" y="1400175"/>
            <a:ext cx="8915" cy="4481226"/>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BC26608-3B92-1317-DE28-E84DEF935BED}"/>
              </a:ext>
            </a:extLst>
          </p:cNvPr>
          <p:cNvCxnSpPr>
            <a:cxnSpLocks/>
          </p:cNvCxnSpPr>
          <p:nvPr/>
        </p:nvCxnSpPr>
        <p:spPr>
          <a:xfrm>
            <a:off x="8765716" y="1412601"/>
            <a:ext cx="26484" cy="4481226"/>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17ECDD5-91AF-4CDE-6DAD-B34617CB9790}"/>
              </a:ext>
            </a:extLst>
          </p:cNvPr>
          <p:cNvCxnSpPr>
            <a:cxnSpLocks/>
          </p:cNvCxnSpPr>
          <p:nvPr/>
        </p:nvCxnSpPr>
        <p:spPr>
          <a:xfrm flipH="1">
            <a:off x="9446306" y="1400175"/>
            <a:ext cx="960" cy="4493652"/>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sp>
        <p:nvSpPr>
          <p:cNvPr id="3" name="Right Brace 2">
            <a:extLst>
              <a:ext uri="{FF2B5EF4-FFF2-40B4-BE49-F238E27FC236}">
                <a16:creationId xmlns:a16="http://schemas.microsoft.com/office/drawing/2014/main" id="{08EFD1FA-E41D-BBE4-316E-218F38CB7BF7}"/>
              </a:ext>
            </a:extLst>
          </p:cNvPr>
          <p:cNvSpPr/>
          <p:nvPr/>
        </p:nvSpPr>
        <p:spPr>
          <a:xfrm rot="16200000">
            <a:off x="5028931" y="2890668"/>
            <a:ext cx="151659" cy="3287205"/>
          </a:xfrm>
          <a:prstGeom prst="rightBrace">
            <a:avLst>
              <a:gd name="adj1" fmla="val 6458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6" name="TextBox 75">
            <a:extLst>
              <a:ext uri="{FF2B5EF4-FFF2-40B4-BE49-F238E27FC236}">
                <a16:creationId xmlns:a16="http://schemas.microsoft.com/office/drawing/2014/main" id="{5AA90F8F-83F2-7985-E10C-3B673CA22969}"/>
              </a:ext>
            </a:extLst>
          </p:cNvPr>
          <p:cNvSpPr txBox="1"/>
          <p:nvPr/>
        </p:nvSpPr>
        <p:spPr>
          <a:xfrm>
            <a:off x="275543" y="4885310"/>
            <a:ext cx="2255682" cy="646331"/>
          </a:xfrm>
          <a:prstGeom prst="rect">
            <a:avLst/>
          </a:prstGeom>
          <a:noFill/>
        </p:spPr>
        <p:txBody>
          <a:bodyPr wrap="square" rtlCol="0">
            <a:spAutoFit/>
          </a:bodyPr>
          <a:lstStyle/>
          <a:p>
            <a:r>
              <a:rPr lang="de-DE" dirty="0"/>
              <a:t>Die österreichische Bevölkerung</a:t>
            </a:r>
            <a:endParaRPr lang="en-GB" dirty="0"/>
          </a:p>
        </p:txBody>
      </p:sp>
      <p:sp>
        <p:nvSpPr>
          <p:cNvPr id="79" name="Arrow: Right 78">
            <a:extLst>
              <a:ext uri="{FF2B5EF4-FFF2-40B4-BE49-F238E27FC236}">
                <a16:creationId xmlns:a16="http://schemas.microsoft.com/office/drawing/2014/main" id="{DEE771C9-BD9E-E4F1-8AA5-4B3D7385DE21}"/>
              </a:ext>
            </a:extLst>
          </p:cNvPr>
          <p:cNvSpPr/>
          <p:nvPr/>
        </p:nvSpPr>
        <p:spPr>
          <a:xfrm>
            <a:off x="2430658" y="5076423"/>
            <a:ext cx="485494" cy="18971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DD938DE-5B45-A208-DD29-299F9AC95907}"/>
                  </a:ext>
                </a:extLst>
              </p:cNvPr>
              <p:cNvSpPr txBox="1"/>
              <p:nvPr/>
            </p:nvSpPr>
            <p:spPr>
              <a:xfrm>
                <a:off x="4821341" y="2316870"/>
                <a:ext cx="487209" cy="31233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type m:val="skw"/>
                          <m:ctrlPr>
                            <a:rPr lang="de-DE" sz="1100" i="1" smtClean="0">
                              <a:solidFill>
                                <a:schemeClr val="accent4">
                                  <a:lumMod val="50000"/>
                                </a:schemeClr>
                              </a:solidFill>
                              <a:latin typeface="Cambria Math" panose="02040503050406030204" pitchFamily="18" charset="0"/>
                            </a:rPr>
                          </m:ctrlPr>
                        </m:fPr>
                        <m:num>
                          <m:r>
                            <a:rPr lang="de-DE" sz="1100" b="0" i="1" smtClean="0">
                              <a:solidFill>
                                <a:schemeClr val="accent4">
                                  <a:lumMod val="50000"/>
                                </a:schemeClr>
                              </a:solidFill>
                              <a:latin typeface="Cambria Math" panose="02040503050406030204" pitchFamily="18" charset="0"/>
                            </a:rPr>
                            <m:t>1</m:t>
                          </m:r>
                        </m:num>
                        <m:den>
                          <m:r>
                            <a:rPr lang="de-DE" sz="1100" b="0" i="1" smtClean="0">
                              <a:solidFill>
                                <a:schemeClr val="accent4">
                                  <a:lumMod val="50000"/>
                                </a:schemeClr>
                              </a:solidFill>
                              <a:latin typeface="Cambria Math" panose="02040503050406030204" pitchFamily="18" charset="0"/>
                            </a:rPr>
                            <m:t>2</m:t>
                          </m:r>
                        </m:den>
                      </m:f>
                    </m:oMath>
                  </m:oMathPara>
                </a14:m>
                <a:endParaRPr lang="en-GB" sz="1100" dirty="0">
                  <a:solidFill>
                    <a:schemeClr val="accent4">
                      <a:lumMod val="50000"/>
                    </a:schemeClr>
                  </a:solidFill>
                </a:endParaRPr>
              </a:p>
            </p:txBody>
          </p:sp>
        </mc:Choice>
        <mc:Fallback xmlns="">
          <p:sp>
            <p:nvSpPr>
              <p:cNvPr id="80" name="TextBox 79">
                <a:extLst>
                  <a:ext uri="{FF2B5EF4-FFF2-40B4-BE49-F238E27FC236}">
                    <a16:creationId xmlns:a16="http://schemas.microsoft.com/office/drawing/2014/main" id="{11434326-DD64-4708-83C2-E46ABDB0B817}"/>
                  </a:ext>
                </a:extLst>
              </p:cNvPr>
              <p:cNvSpPr txBox="1">
                <a:spLocks noRot="1" noChangeAspect="1" noMove="1" noResize="1" noEditPoints="1" noAdjustHandles="1" noChangeArrowheads="1" noChangeShapeType="1" noTextEdit="1"/>
              </p:cNvSpPr>
              <p:nvPr/>
            </p:nvSpPr>
            <p:spPr>
              <a:xfrm>
                <a:off x="4821341" y="2316870"/>
                <a:ext cx="487209" cy="312330"/>
              </a:xfrm>
              <a:prstGeom prst="rect">
                <a:avLst/>
              </a:prstGeom>
              <a:blipFill>
                <a:blip r:embed="rId8"/>
                <a:stretch>
                  <a:fillRect l="-26250" t="-100000" r="-67500" b="-158824"/>
                </a:stretch>
              </a:blipFill>
            </p:spPr>
            <p:txBody>
              <a:bodyPr/>
              <a:lstStyle/>
              <a:p>
                <a:r>
                  <a:rPr lang="en-GB">
                    <a:noFill/>
                  </a:rPr>
                  <a:t> </a:t>
                </a:r>
              </a:p>
            </p:txBody>
          </p:sp>
        </mc:Fallback>
      </mc:AlternateContent>
      <p:sp>
        <p:nvSpPr>
          <p:cNvPr id="82" name="TextBox 81">
            <a:extLst>
              <a:ext uri="{FF2B5EF4-FFF2-40B4-BE49-F238E27FC236}">
                <a16:creationId xmlns:a16="http://schemas.microsoft.com/office/drawing/2014/main" id="{586B6410-E538-638D-FAEE-EEC48CF14DF5}"/>
              </a:ext>
            </a:extLst>
          </p:cNvPr>
          <p:cNvSpPr txBox="1"/>
          <p:nvPr/>
        </p:nvSpPr>
        <p:spPr>
          <a:xfrm>
            <a:off x="8141011" y="2251746"/>
            <a:ext cx="592282" cy="369332"/>
          </a:xfrm>
          <a:prstGeom prst="rect">
            <a:avLst/>
          </a:prstGeom>
          <a:noFill/>
        </p:spPr>
        <p:txBody>
          <a:bodyPr wrap="square" rtlCol="0">
            <a:spAutoFit/>
          </a:bodyPr>
          <a:lstStyle/>
          <a:p>
            <a:pPr algn="ctr"/>
            <a:r>
              <a:rPr lang="de-DE" dirty="0">
                <a:solidFill>
                  <a:schemeClr val="accent4">
                    <a:lumMod val="50000"/>
                  </a:schemeClr>
                </a:solidFill>
              </a:rPr>
              <a:t>2</a:t>
            </a:r>
            <a:endParaRPr lang="en-GB" dirty="0">
              <a:solidFill>
                <a:schemeClr val="accent4">
                  <a:lumMod val="50000"/>
                </a:schemeClr>
              </a:solidFill>
            </a:endParaRPr>
          </a:p>
        </p:txBody>
      </p:sp>
      <p:sp>
        <p:nvSpPr>
          <p:cNvPr id="83" name="TextBox 82">
            <a:extLst>
              <a:ext uri="{FF2B5EF4-FFF2-40B4-BE49-F238E27FC236}">
                <a16:creationId xmlns:a16="http://schemas.microsoft.com/office/drawing/2014/main" id="{FE6FF872-364C-FE04-3413-4B266A1F6B95}"/>
              </a:ext>
            </a:extLst>
          </p:cNvPr>
          <p:cNvSpPr txBox="1"/>
          <p:nvPr/>
        </p:nvSpPr>
        <p:spPr>
          <a:xfrm>
            <a:off x="7490833" y="2251746"/>
            <a:ext cx="592282" cy="369332"/>
          </a:xfrm>
          <a:prstGeom prst="rect">
            <a:avLst/>
          </a:prstGeom>
          <a:noFill/>
        </p:spPr>
        <p:txBody>
          <a:bodyPr wrap="square" rtlCol="0">
            <a:spAutoFit/>
          </a:bodyPr>
          <a:lstStyle/>
          <a:p>
            <a:pPr algn="ctr"/>
            <a:r>
              <a:rPr lang="de-DE" dirty="0">
                <a:solidFill>
                  <a:schemeClr val="accent4">
                    <a:lumMod val="50000"/>
                  </a:schemeClr>
                </a:solidFill>
              </a:rPr>
              <a:t>1</a:t>
            </a:r>
            <a:endParaRPr lang="en-GB" dirty="0">
              <a:solidFill>
                <a:schemeClr val="accent4">
                  <a:lumMod val="50000"/>
                </a:schemeClr>
              </a:solidFill>
            </a:endParaRPr>
          </a:p>
        </p:txBody>
      </p:sp>
      <p:sp>
        <p:nvSpPr>
          <p:cNvPr id="84" name="TextBox 83">
            <a:extLst>
              <a:ext uri="{FF2B5EF4-FFF2-40B4-BE49-F238E27FC236}">
                <a16:creationId xmlns:a16="http://schemas.microsoft.com/office/drawing/2014/main" id="{7ECB4981-372A-7517-9C9A-B0F4D1D5B2F7}"/>
              </a:ext>
            </a:extLst>
          </p:cNvPr>
          <p:cNvSpPr txBox="1"/>
          <p:nvPr/>
        </p:nvSpPr>
        <p:spPr>
          <a:xfrm>
            <a:off x="8788410" y="2251746"/>
            <a:ext cx="592282" cy="369332"/>
          </a:xfrm>
          <a:prstGeom prst="rect">
            <a:avLst/>
          </a:prstGeom>
          <a:noFill/>
        </p:spPr>
        <p:txBody>
          <a:bodyPr wrap="square" rtlCol="0">
            <a:spAutoFit/>
          </a:bodyPr>
          <a:lstStyle/>
          <a:p>
            <a:pPr algn="ctr"/>
            <a:r>
              <a:rPr lang="de-DE" dirty="0">
                <a:solidFill>
                  <a:schemeClr val="accent4">
                    <a:lumMod val="50000"/>
                  </a:schemeClr>
                </a:solidFill>
              </a:rPr>
              <a:t>3</a:t>
            </a:r>
            <a:endParaRPr lang="en-GB" dirty="0">
              <a:solidFill>
                <a:schemeClr val="accent4">
                  <a:lumMod val="50000"/>
                </a:schemeClr>
              </a:solidFill>
            </a:endParaRPr>
          </a:p>
        </p:txBody>
      </p:sp>
      <p:sp>
        <p:nvSpPr>
          <p:cNvPr id="85" name="TextBox 84">
            <a:extLst>
              <a:ext uri="{FF2B5EF4-FFF2-40B4-BE49-F238E27FC236}">
                <a16:creationId xmlns:a16="http://schemas.microsoft.com/office/drawing/2014/main" id="{6D97BB91-F680-4D92-21B7-D652F11A5350}"/>
              </a:ext>
            </a:extLst>
          </p:cNvPr>
          <p:cNvSpPr txBox="1"/>
          <p:nvPr/>
        </p:nvSpPr>
        <p:spPr>
          <a:xfrm>
            <a:off x="10064348" y="2251746"/>
            <a:ext cx="850498" cy="369332"/>
          </a:xfrm>
          <a:prstGeom prst="rect">
            <a:avLst/>
          </a:prstGeom>
          <a:noFill/>
        </p:spPr>
        <p:txBody>
          <a:bodyPr wrap="square" rtlCol="0">
            <a:spAutoFit/>
          </a:bodyPr>
          <a:lstStyle/>
          <a:p>
            <a:pPr algn="ctr"/>
            <a:r>
              <a:rPr lang="de-DE" dirty="0">
                <a:solidFill>
                  <a:schemeClr val="accent4">
                    <a:lumMod val="50000"/>
                  </a:schemeClr>
                </a:solidFill>
              </a:rPr>
              <a:t>13</a:t>
            </a:r>
            <a:r>
              <a:rPr lang="de-DE" dirty="0">
                <a:solidFill>
                  <a:schemeClr val="accent4">
                    <a:lumMod val="75000"/>
                  </a:schemeClr>
                </a:solidFill>
              </a:rPr>
              <a:t> (8)</a:t>
            </a:r>
            <a:endParaRPr lang="en-GB" dirty="0">
              <a:solidFill>
                <a:schemeClr val="accent4">
                  <a:lumMod val="75000"/>
                </a:schemeClr>
              </a:solidFill>
            </a:endParaRPr>
          </a:p>
        </p:txBody>
      </p:sp>
      <p:sp>
        <p:nvSpPr>
          <p:cNvPr id="88" name="Arrow: Right 87">
            <a:extLst>
              <a:ext uri="{FF2B5EF4-FFF2-40B4-BE49-F238E27FC236}">
                <a16:creationId xmlns:a16="http://schemas.microsoft.com/office/drawing/2014/main" id="{8ADB2CC7-93CF-BAEF-9E91-5569EF9F80F2}"/>
              </a:ext>
            </a:extLst>
          </p:cNvPr>
          <p:cNvSpPr/>
          <p:nvPr/>
        </p:nvSpPr>
        <p:spPr>
          <a:xfrm>
            <a:off x="2687581" y="3201922"/>
            <a:ext cx="485494" cy="18971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9" name="Graphic 88" descr="Treasure chest with solid fill">
            <a:extLst>
              <a:ext uri="{FF2B5EF4-FFF2-40B4-BE49-F238E27FC236}">
                <a16:creationId xmlns:a16="http://schemas.microsoft.com/office/drawing/2014/main" id="{3CC57232-550F-E927-2AAA-071878DBA9EF}"/>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28425" y="3859629"/>
            <a:ext cx="646331" cy="646331"/>
          </a:xfrm>
          <a:prstGeom prst="rect">
            <a:avLst/>
          </a:prstGeom>
        </p:spPr>
      </p:pic>
      <p:pic>
        <p:nvPicPr>
          <p:cNvPr id="94" name="Graphic 93" descr="Treasure chest with solid fill">
            <a:extLst>
              <a:ext uri="{FF2B5EF4-FFF2-40B4-BE49-F238E27FC236}">
                <a16:creationId xmlns:a16="http://schemas.microsoft.com/office/drawing/2014/main" id="{89BAC259-C5E6-ACC6-C14E-0152B8810EDC}"/>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74750" y="4042823"/>
            <a:ext cx="414727" cy="414727"/>
          </a:xfrm>
          <a:prstGeom prst="rect">
            <a:avLst/>
          </a:prstGeom>
        </p:spPr>
      </p:pic>
      <p:pic>
        <p:nvPicPr>
          <p:cNvPr id="95" name="Graphic 94" descr="Treasure chest with solid fill">
            <a:extLst>
              <a:ext uri="{FF2B5EF4-FFF2-40B4-BE49-F238E27FC236}">
                <a16:creationId xmlns:a16="http://schemas.microsoft.com/office/drawing/2014/main" id="{301D2EFC-0EFC-71B1-F467-9C7BAE8B6340}"/>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7396" y="4044568"/>
            <a:ext cx="414727" cy="414727"/>
          </a:xfrm>
          <a:prstGeom prst="rect">
            <a:avLst/>
          </a:prstGeom>
        </p:spPr>
      </p:pic>
      <p:pic>
        <p:nvPicPr>
          <p:cNvPr id="100" name="Graphic 99" descr="Treasure chest with solid fill">
            <a:extLst>
              <a:ext uri="{FF2B5EF4-FFF2-40B4-BE49-F238E27FC236}">
                <a16:creationId xmlns:a16="http://schemas.microsoft.com/office/drawing/2014/main" id="{8E4E8200-EB22-15EF-6A8D-29F3D0A3FF66}"/>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5843" y="2735265"/>
            <a:ext cx="646331" cy="646331"/>
          </a:xfrm>
          <a:prstGeom prst="rect">
            <a:avLst/>
          </a:prstGeom>
        </p:spPr>
      </p:pic>
      <p:sp>
        <p:nvSpPr>
          <p:cNvPr id="101" name="TextBox 100">
            <a:extLst>
              <a:ext uri="{FF2B5EF4-FFF2-40B4-BE49-F238E27FC236}">
                <a16:creationId xmlns:a16="http://schemas.microsoft.com/office/drawing/2014/main" id="{950A9018-E6A5-7804-25F7-34F25943EA25}"/>
              </a:ext>
            </a:extLst>
          </p:cNvPr>
          <p:cNvSpPr txBox="1"/>
          <p:nvPr/>
        </p:nvSpPr>
        <p:spPr>
          <a:xfrm>
            <a:off x="4638395" y="1555621"/>
            <a:ext cx="950186" cy="369332"/>
          </a:xfrm>
          <a:prstGeom prst="rect">
            <a:avLst/>
          </a:prstGeom>
          <a:noFill/>
        </p:spPr>
        <p:txBody>
          <a:bodyPr wrap="square" rtlCol="0">
            <a:spAutoFit/>
          </a:bodyPr>
          <a:lstStyle/>
          <a:p>
            <a:pPr algn="ctr"/>
            <a:r>
              <a:rPr lang="de-DE" dirty="0"/>
              <a:t>2,8%</a:t>
            </a:r>
            <a:endParaRPr lang="en-GB" dirty="0"/>
          </a:p>
        </p:txBody>
      </p:sp>
      <p:sp>
        <p:nvSpPr>
          <p:cNvPr id="102" name="TextBox 101">
            <a:extLst>
              <a:ext uri="{FF2B5EF4-FFF2-40B4-BE49-F238E27FC236}">
                <a16:creationId xmlns:a16="http://schemas.microsoft.com/office/drawing/2014/main" id="{5B68E45F-D7C1-9681-4C0B-E3E4EB4E6EEF}"/>
              </a:ext>
            </a:extLst>
          </p:cNvPr>
          <p:cNvSpPr txBox="1"/>
          <p:nvPr/>
        </p:nvSpPr>
        <p:spPr>
          <a:xfrm>
            <a:off x="6764046" y="1555621"/>
            <a:ext cx="592282" cy="369332"/>
          </a:xfrm>
          <a:prstGeom prst="rect">
            <a:avLst/>
          </a:prstGeom>
          <a:noFill/>
        </p:spPr>
        <p:txBody>
          <a:bodyPr wrap="square" rtlCol="0">
            <a:spAutoFit/>
          </a:bodyPr>
          <a:lstStyle/>
          <a:p>
            <a:pPr algn="ctr"/>
            <a:r>
              <a:rPr lang="de-DE" dirty="0"/>
              <a:t>3%</a:t>
            </a:r>
            <a:endParaRPr lang="en-GB" dirty="0"/>
          </a:p>
        </p:txBody>
      </p:sp>
      <p:sp>
        <p:nvSpPr>
          <p:cNvPr id="103" name="TextBox 102">
            <a:extLst>
              <a:ext uri="{FF2B5EF4-FFF2-40B4-BE49-F238E27FC236}">
                <a16:creationId xmlns:a16="http://schemas.microsoft.com/office/drawing/2014/main" id="{373E8711-2BE1-1B01-4D7C-07D5CF3A252F}"/>
              </a:ext>
            </a:extLst>
          </p:cNvPr>
          <p:cNvSpPr txBox="1"/>
          <p:nvPr/>
        </p:nvSpPr>
        <p:spPr>
          <a:xfrm>
            <a:off x="8119084" y="1555621"/>
            <a:ext cx="592282" cy="369332"/>
          </a:xfrm>
          <a:prstGeom prst="rect">
            <a:avLst/>
          </a:prstGeom>
          <a:noFill/>
        </p:spPr>
        <p:txBody>
          <a:bodyPr wrap="square" rtlCol="0">
            <a:spAutoFit/>
          </a:bodyPr>
          <a:lstStyle/>
          <a:p>
            <a:pPr algn="ctr"/>
            <a:r>
              <a:rPr lang="de-DE" dirty="0"/>
              <a:t>9%</a:t>
            </a:r>
            <a:endParaRPr lang="en-GB" dirty="0"/>
          </a:p>
        </p:txBody>
      </p:sp>
      <p:sp>
        <p:nvSpPr>
          <p:cNvPr id="104" name="TextBox 103">
            <a:extLst>
              <a:ext uri="{FF2B5EF4-FFF2-40B4-BE49-F238E27FC236}">
                <a16:creationId xmlns:a16="http://schemas.microsoft.com/office/drawing/2014/main" id="{560C8007-54F9-C5EA-276D-45EC97CE8036}"/>
              </a:ext>
            </a:extLst>
          </p:cNvPr>
          <p:cNvSpPr txBox="1"/>
          <p:nvPr/>
        </p:nvSpPr>
        <p:spPr>
          <a:xfrm>
            <a:off x="7468906" y="1555621"/>
            <a:ext cx="592282" cy="369332"/>
          </a:xfrm>
          <a:prstGeom prst="rect">
            <a:avLst/>
          </a:prstGeom>
          <a:noFill/>
        </p:spPr>
        <p:txBody>
          <a:bodyPr wrap="square" rtlCol="0">
            <a:spAutoFit/>
          </a:bodyPr>
          <a:lstStyle/>
          <a:p>
            <a:pPr algn="ctr"/>
            <a:r>
              <a:rPr lang="de-DE" dirty="0"/>
              <a:t>6%</a:t>
            </a:r>
            <a:endParaRPr lang="en-GB" dirty="0"/>
          </a:p>
        </p:txBody>
      </p:sp>
      <p:sp>
        <p:nvSpPr>
          <p:cNvPr id="105" name="TextBox 104">
            <a:extLst>
              <a:ext uri="{FF2B5EF4-FFF2-40B4-BE49-F238E27FC236}">
                <a16:creationId xmlns:a16="http://schemas.microsoft.com/office/drawing/2014/main" id="{EB89F31F-05DC-BE17-4BFA-776740D982AB}"/>
              </a:ext>
            </a:extLst>
          </p:cNvPr>
          <p:cNvSpPr txBox="1"/>
          <p:nvPr/>
        </p:nvSpPr>
        <p:spPr>
          <a:xfrm>
            <a:off x="8804583" y="1555621"/>
            <a:ext cx="592282" cy="369332"/>
          </a:xfrm>
          <a:prstGeom prst="rect">
            <a:avLst/>
          </a:prstGeom>
          <a:noFill/>
        </p:spPr>
        <p:txBody>
          <a:bodyPr wrap="square" rtlCol="0">
            <a:spAutoFit/>
          </a:bodyPr>
          <a:lstStyle/>
          <a:p>
            <a:pPr algn="ctr"/>
            <a:r>
              <a:rPr lang="de-DE" dirty="0"/>
              <a:t>13%</a:t>
            </a:r>
            <a:endParaRPr lang="en-GB" dirty="0"/>
          </a:p>
        </p:txBody>
      </p:sp>
      <p:sp>
        <p:nvSpPr>
          <p:cNvPr id="106" name="TextBox 105">
            <a:extLst>
              <a:ext uri="{FF2B5EF4-FFF2-40B4-BE49-F238E27FC236}">
                <a16:creationId xmlns:a16="http://schemas.microsoft.com/office/drawing/2014/main" id="{1D150B36-8325-EF12-3D71-B5CFF35A64AF}"/>
              </a:ext>
            </a:extLst>
          </p:cNvPr>
          <p:cNvSpPr txBox="1"/>
          <p:nvPr/>
        </p:nvSpPr>
        <p:spPr>
          <a:xfrm>
            <a:off x="9552602" y="1555621"/>
            <a:ext cx="1801198" cy="369332"/>
          </a:xfrm>
          <a:prstGeom prst="rect">
            <a:avLst/>
          </a:prstGeom>
          <a:noFill/>
        </p:spPr>
        <p:txBody>
          <a:bodyPr wrap="square" rtlCol="0">
            <a:spAutoFit/>
          </a:bodyPr>
          <a:lstStyle/>
          <a:p>
            <a:pPr algn="ctr"/>
            <a:r>
              <a:rPr lang="de-DE" dirty="0"/>
              <a:t>66% (41%)</a:t>
            </a:r>
            <a:endParaRPr lang="en-GB" dirty="0"/>
          </a:p>
        </p:txBody>
      </p:sp>
      <p:cxnSp>
        <p:nvCxnSpPr>
          <p:cNvPr id="113" name="Straight Connector 112">
            <a:extLst>
              <a:ext uri="{FF2B5EF4-FFF2-40B4-BE49-F238E27FC236}">
                <a16:creationId xmlns:a16="http://schemas.microsoft.com/office/drawing/2014/main" id="{A14963A0-AD27-5E51-25EC-9ED15081A652}"/>
              </a:ext>
            </a:extLst>
          </p:cNvPr>
          <p:cNvCxnSpPr/>
          <p:nvPr/>
        </p:nvCxnSpPr>
        <p:spPr>
          <a:xfrm>
            <a:off x="3283357" y="2050433"/>
            <a:ext cx="8070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779E84A-CBF6-4B04-CFD7-0E09343323D4}"/>
              </a:ext>
            </a:extLst>
          </p:cNvPr>
          <p:cNvSpPr txBox="1"/>
          <p:nvPr/>
        </p:nvSpPr>
        <p:spPr>
          <a:xfrm>
            <a:off x="544021" y="1596911"/>
            <a:ext cx="2146190" cy="369332"/>
          </a:xfrm>
          <a:prstGeom prst="rect">
            <a:avLst/>
          </a:prstGeom>
          <a:noFill/>
        </p:spPr>
        <p:txBody>
          <a:bodyPr wrap="square" rtlCol="0">
            <a:spAutoFit/>
          </a:bodyPr>
          <a:lstStyle/>
          <a:p>
            <a:r>
              <a:rPr lang="de-DE" dirty="0"/>
              <a:t>Verteilung in Prozent</a:t>
            </a:r>
            <a:endParaRPr lang="en-GB" dirty="0"/>
          </a:p>
        </p:txBody>
      </p:sp>
      <p:sp>
        <p:nvSpPr>
          <p:cNvPr id="115" name="TextBox 114">
            <a:extLst>
              <a:ext uri="{FF2B5EF4-FFF2-40B4-BE49-F238E27FC236}">
                <a16:creationId xmlns:a16="http://schemas.microsoft.com/office/drawing/2014/main" id="{F9CDA8C1-DD76-A5E2-5A1D-896532AB1A50}"/>
              </a:ext>
            </a:extLst>
          </p:cNvPr>
          <p:cNvSpPr txBox="1"/>
          <p:nvPr/>
        </p:nvSpPr>
        <p:spPr>
          <a:xfrm>
            <a:off x="517131" y="3095963"/>
            <a:ext cx="2146190" cy="369332"/>
          </a:xfrm>
          <a:prstGeom prst="rect">
            <a:avLst/>
          </a:prstGeom>
          <a:noFill/>
        </p:spPr>
        <p:txBody>
          <a:bodyPr wrap="square" rtlCol="0">
            <a:spAutoFit/>
          </a:bodyPr>
          <a:lstStyle/>
          <a:p>
            <a:r>
              <a:rPr lang="de-DE" dirty="0"/>
              <a:t>Verteilung in Boxen</a:t>
            </a:r>
            <a:endParaRPr lang="en-GB" dirty="0"/>
          </a:p>
        </p:txBody>
      </p:sp>
      <p:sp>
        <p:nvSpPr>
          <p:cNvPr id="116" name="Arrow: Right 115">
            <a:extLst>
              <a:ext uri="{FF2B5EF4-FFF2-40B4-BE49-F238E27FC236}">
                <a16:creationId xmlns:a16="http://schemas.microsoft.com/office/drawing/2014/main" id="{EB6B398A-A15C-DC19-C539-98E58BE69838}"/>
              </a:ext>
            </a:extLst>
          </p:cNvPr>
          <p:cNvSpPr/>
          <p:nvPr/>
        </p:nvSpPr>
        <p:spPr>
          <a:xfrm>
            <a:off x="2684209" y="1697834"/>
            <a:ext cx="485494" cy="18971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0" name="Graphic 119" descr="Sunglasses face with solid fill with solid fill">
            <a:extLst>
              <a:ext uri="{FF2B5EF4-FFF2-40B4-BE49-F238E27FC236}">
                <a16:creationId xmlns:a16="http://schemas.microsoft.com/office/drawing/2014/main" id="{301F9FDC-D898-7F16-E567-FDC8D77CFCEB}"/>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8528" y="4694167"/>
            <a:ext cx="196628" cy="196628"/>
          </a:xfrm>
          <a:prstGeom prst="rect">
            <a:avLst/>
          </a:prstGeom>
        </p:spPr>
      </p:pic>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755631A-B010-C906-9815-339350FD361D}"/>
                  </a:ext>
                </a:extLst>
              </p:cNvPr>
              <p:cNvSpPr txBox="1"/>
              <p:nvPr/>
            </p:nvSpPr>
            <p:spPr>
              <a:xfrm>
                <a:off x="6852831" y="2272785"/>
                <a:ext cx="487209" cy="31233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type m:val="skw"/>
                          <m:ctrlPr>
                            <a:rPr lang="de-DE" sz="1100" i="1" smtClean="0">
                              <a:solidFill>
                                <a:schemeClr val="accent4">
                                  <a:lumMod val="50000"/>
                                </a:schemeClr>
                              </a:solidFill>
                              <a:latin typeface="Cambria Math" panose="02040503050406030204" pitchFamily="18" charset="0"/>
                            </a:rPr>
                          </m:ctrlPr>
                        </m:fPr>
                        <m:num>
                          <m:r>
                            <a:rPr lang="de-DE" sz="1100" b="0" i="1" smtClean="0">
                              <a:solidFill>
                                <a:schemeClr val="accent4">
                                  <a:lumMod val="50000"/>
                                </a:schemeClr>
                              </a:solidFill>
                              <a:latin typeface="Cambria Math" panose="02040503050406030204" pitchFamily="18" charset="0"/>
                            </a:rPr>
                            <m:t>1</m:t>
                          </m:r>
                        </m:num>
                        <m:den>
                          <m:r>
                            <a:rPr lang="de-DE" sz="1100" b="0" i="1" smtClean="0">
                              <a:solidFill>
                                <a:schemeClr val="accent4">
                                  <a:lumMod val="50000"/>
                                </a:schemeClr>
                              </a:solidFill>
                              <a:latin typeface="Cambria Math" panose="02040503050406030204" pitchFamily="18" charset="0"/>
                            </a:rPr>
                            <m:t>2</m:t>
                          </m:r>
                        </m:den>
                      </m:f>
                    </m:oMath>
                  </m:oMathPara>
                </a14:m>
                <a:endParaRPr lang="en-GB" sz="1100" dirty="0">
                  <a:solidFill>
                    <a:schemeClr val="accent4">
                      <a:lumMod val="50000"/>
                    </a:schemeClr>
                  </a:solidFill>
                </a:endParaRPr>
              </a:p>
            </p:txBody>
          </p:sp>
        </mc:Choice>
        <mc:Fallback xmlns="">
          <p:sp>
            <p:nvSpPr>
              <p:cNvPr id="124" name="TextBox 123">
                <a:extLst>
                  <a:ext uri="{FF2B5EF4-FFF2-40B4-BE49-F238E27FC236}">
                    <a16:creationId xmlns:a16="http://schemas.microsoft.com/office/drawing/2014/main" id="{F1239032-87F0-47DE-ABCC-1ED46E29B9FB}"/>
                  </a:ext>
                </a:extLst>
              </p:cNvPr>
              <p:cNvSpPr txBox="1">
                <a:spLocks noRot="1" noChangeAspect="1" noMove="1" noResize="1" noEditPoints="1" noAdjustHandles="1" noChangeArrowheads="1" noChangeShapeType="1" noTextEdit="1"/>
              </p:cNvSpPr>
              <p:nvPr/>
            </p:nvSpPr>
            <p:spPr>
              <a:xfrm>
                <a:off x="6852831" y="2272785"/>
                <a:ext cx="487209" cy="312330"/>
              </a:xfrm>
              <a:prstGeom prst="rect">
                <a:avLst/>
              </a:prstGeom>
              <a:blipFill>
                <a:blip r:embed="rId12"/>
                <a:stretch>
                  <a:fillRect l="-26250" t="-100000" r="-67500" b="-158824"/>
                </a:stretch>
              </a:blipFill>
            </p:spPr>
            <p:txBody>
              <a:bodyPr/>
              <a:lstStyle/>
              <a:p>
                <a:r>
                  <a:rPr lang="en-GB">
                    <a:noFill/>
                  </a:rPr>
                  <a:t> </a:t>
                </a:r>
              </a:p>
            </p:txBody>
          </p:sp>
        </mc:Fallback>
      </mc:AlternateContent>
      <p:sp>
        <p:nvSpPr>
          <p:cNvPr id="7" name="Footer Placeholder 6">
            <a:extLst>
              <a:ext uri="{FF2B5EF4-FFF2-40B4-BE49-F238E27FC236}">
                <a16:creationId xmlns:a16="http://schemas.microsoft.com/office/drawing/2014/main" id="{B5015E4A-4323-B011-3F78-B591BBCB22EF}"/>
              </a:ext>
            </a:extLst>
          </p:cNvPr>
          <p:cNvSpPr>
            <a:spLocks noGrp="1"/>
          </p:cNvSpPr>
          <p:nvPr>
            <p:ph type="ftr" sz="quarter" idx="11"/>
          </p:nvPr>
        </p:nvSpPr>
        <p:spPr/>
        <p:txBody>
          <a:bodyPr/>
          <a:lstStyle/>
          <a:p>
            <a:r>
              <a:rPr lang="de-DE"/>
              <a:t>Steuergerechtigkeit und Ungleichheit | Kai J. Lingnau</a:t>
            </a:r>
          </a:p>
        </p:txBody>
      </p:sp>
    </p:spTree>
    <p:extLst>
      <p:ext uri="{BB962C8B-B14F-4D97-AF65-F5344CB8AC3E}">
        <p14:creationId xmlns:p14="http://schemas.microsoft.com/office/powerpoint/2010/main" val="5671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1000"/>
                                        <p:tgtEl>
                                          <p:spTgt spid="80"/>
                                        </p:tgtEl>
                                      </p:cBhvr>
                                    </p:animEffect>
                                    <p:anim calcmode="lin" valueType="num">
                                      <p:cBhvr>
                                        <p:cTn id="13" dur="1000" fill="hold"/>
                                        <p:tgtEl>
                                          <p:spTgt spid="80"/>
                                        </p:tgtEl>
                                        <p:attrNameLst>
                                          <p:attrName>ppt_x</p:attrName>
                                        </p:attrNameLst>
                                      </p:cBhvr>
                                      <p:tavLst>
                                        <p:tav tm="0">
                                          <p:val>
                                            <p:strVal val="#ppt_x"/>
                                          </p:val>
                                        </p:tav>
                                        <p:tav tm="100000">
                                          <p:val>
                                            <p:strVal val="#ppt_x"/>
                                          </p:val>
                                        </p:tav>
                                      </p:tavLst>
                                    </p:anim>
                                    <p:anim calcmode="lin" valueType="num">
                                      <p:cBhvr>
                                        <p:cTn id="14" dur="1000" fill="hold"/>
                                        <p:tgtEl>
                                          <p:spTgt spid="8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1000"/>
                                        <p:tgtEl>
                                          <p:spTgt spid="101"/>
                                        </p:tgtEl>
                                      </p:cBhvr>
                                    </p:animEffect>
                                    <p:anim calcmode="lin" valueType="num">
                                      <p:cBhvr>
                                        <p:cTn id="18" dur="1000" fill="hold"/>
                                        <p:tgtEl>
                                          <p:spTgt spid="101"/>
                                        </p:tgtEl>
                                        <p:attrNameLst>
                                          <p:attrName>ppt_x</p:attrName>
                                        </p:attrNameLst>
                                      </p:cBhvr>
                                      <p:tavLst>
                                        <p:tav tm="0">
                                          <p:val>
                                            <p:strVal val="#ppt_x"/>
                                          </p:val>
                                        </p:tav>
                                        <p:tav tm="100000">
                                          <p:val>
                                            <p:strVal val="#ppt_x"/>
                                          </p:val>
                                        </p:tav>
                                      </p:tavLst>
                                    </p:anim>
                                    <p:anim calcmode="lin" valueType="num">
                                      <p:cBhvr>
                                        <p:cTn id="19"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1000"/>
                                        <p:tgtEl>
                                          <p:spTgt spid="94"/>
                                        </p:tgtEl>
                                      </p:cBhvr>
                                    </p:animEffect>
                                    <p:anim calcmode="lin" valueType="num">
                                      <p:cBhvr>
                                        <p:cTn id="25" dur="1000" fill="hold"/>
                                        <p:tgtEl>
                                          <p:spTgt spid="94"/>
                                        </p:tgtEl>
                                        <p:attrNameLst>
                                          <p:attrName>ppt_x</p:attrName>
                                        </p:attrNameLst>
                                      </p:cBhvr>
                                      <p:tavLst>
                                        <p:tav tm="0">
                                          <p:val>
                                            <p:strVal val="#ppt_x"/>
                                          </p:val>
                                        </p:tav>
                                        <p:tav tm="100000">
                                          <p:val>
                                            <p:strVal val="#ppt_x"/>
                                          </p:val>
                                        </p:tav>
                                      </p:tavLst>
                                    </p:anim>
                                    <p:anim calcmode="lin" valueType="num">
                                      <p:cBhvr>
                                        <p:cTn id="26" dur="1000" fill="hold"/>
                                        <p:tgtEl>
                                          <p:spTgt spid="9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fade">
                                      <p:cBhvr>
                                        <p:cTn id="29" dur="1000"/>
                                        <p:tgtEl>
                                          <p:spTgt spid="124"/>
                                        </p:tgtEl>
                                      </p:cBhvr>
                                    </p:animEffect>
                                    <p:anim calcmode="lin" valueType="num">
                                      <p:cBhvr>
                                        <p:cTn id="30" dur="1000" fill="hold"/>
                                        <p:tgtEl>
                                          <p:spTgt spid="124"/>
                                        </p:tgtEl>
                                        <p:attrNameLst>
                                          <p:attrName>ppt_x</p:attrName>
                                        </p:attrNameLst>
                                      </p:cBhvr>
                                      <p:tavLst>
                                        <p:tav tm="0">
                                          <p:val>
                                            <p:strVal val="#ppt_x"/>
                                          </p:val>
                                        </p:tav>
                                        <p:tav tm="100000">
                                          <p:val>
                                            <p:strVal val="#ppt_x"/>
                                          </p:val>
                                        </p:tav>
                                      </p:tavLst>
                                    </p:anim>
                                    <p:anim calcmode="lin" valueType="num">
                                      <p:cBhvr>
                                        <p:cTn id="31" dur="1000" fill="hold"/>
                                        <p:tgtEl>
                                          <p:spTgt spid="12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fade">
                                      <p:cBhvr>
                                        <p:cTn id="34" dur="1000"/>
                                        <p:tgtEl>
                                          <p:spTgt spid="102"/>
                                        </p:tgtEl>
                                      </p:cBhvr>
                                    </p:animEffect>
                                    <p:anim calcmode="lin" valueType="num">
                                      <p:cBhvr>
                                        <p:cTn id="35" dur="1000" fill="hold"/>
                                        <p:tgtEl>
                                          <p:spTgt spid="102"/>
                                        </p:tgtEl>
                                        <p:attrNameLst>
                                          <p:attrName>ppt_x</p:attrName>
                                        </p:attrNameLst>
                                      </p:cBhvr>
                                      <p:tavLst>
                                        <p:tav tm="0">
                                          <p:val>
                                            <p:strVal val="#ppt_x"/>
                                          </p:val>
                                        </p:tav>
                                        <p:tav tm="100000">
                                          <p:val>
                                            <p:strVal val="#ppt_x"/>
                                          </p:val>
                                        </p:tav>
                                      </p:tavLst>
                                    </p:anim>
                                    <p:anim calcmode="lin" valueType="num">
                                      <p:cBhvr>
                                        <p:cTn id="36"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1000"/>
                                        <p:tgtEl>
                                          <p:spTgt spid="89"/>
                                        </p:tgtEl>
                                      </p:cBhvr>
                                    </p:animEffect>
                                    <p:anim calcmode="lin" valueType="num">
                                      <p:cBhvr>
                                        <p:cTn id="42" dur="1000" fill="hold"/>
                                        <p:tgtEl>
                                          <p:spTgt spid="89"/>
                                        </p:tgtEl>
                                        <p:attrNameLst>
                                          <p:attrName>ppt_x</p:attrName>
                                        </p:attrNameLst>
                                      </p:cBhvr>
                                      <p:tavLst>
                                        <p:tav tm="0">
                                          <p:val>
                                            <p:strVal val="#ppt_x"/>
                                          </p:val>
                                        </p:tav>
                                        <p:tav tm="100000">
                                          <p:val>
                                            <p:strVal val="#ppt_x"/>
                                          </p:val>
                                        </p:tav>
                                      </p:tavLst>
                                    </p:anim>
                                    <p:anim calcmode="lin" valueType="num">
                                      <p:cBhvr>
                                        <p:cTn id="43" dur="1000" fill="hold"/>
                                        <p:tgtEl>
                                          <p:spTgt spid="8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1000"/>
                                        <p:tgtEl>
                                          <p:spTgt spid="83"/>
                                        </p:tgtEl>
                                      </p:cBhvr>
                                    </p:animEffect>
                                    <p:anim calcmode="lin" valueType="num">
                                      <p:cBhvr>
                                        <p:cTn id="47" dur="1000" fill="hold"/>
                                        <p:tgtEl>
                                          <p:spTgt spid="83"/>
                                        </p:tgtEl>
                                        <p:attrNameLst>
                                          <p:attrName>ppt_x</p:attrName>
                                        </p:attrNameLst>
                                      </p:cBhvr>
                                      <p:tavLst>
                                        <p:tav tm="0">
                                          <p:val>
                                            <p:strVal val="#ppt_x"/>
                                          </p:val>
                                        </p:tav>
                                        <p:tav tm="100000">
                                          <p:val>
                                            <p:strVal val="#ppt_x"/>
                                          </p:val>
                                        </p:tav>
                                      </p:tavLst>
                                    </p:anim>
                                    <p:anim calcmode="lin" valueType="num">
                                      <p:cBhvr>
                                        <p:cTn id="48" dur="1000" fill="hold"/>
                                        <p:tgtEl>
                                          <p:spTgt spid="8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fade">
                                      <p:cBhvr>
                                        <p:cTn id="51" dur="1000"/>
                                        <p:tgtEl>
                                          <p:spTgt spid="104"/>
                                        </p:tgtEl>
                                      </p:cBhvr>
                                    </p:animEffect>
                                    <p:anim calcmode="lin" valueType="num">
                                      <p:cBhvr>
                                        <p:cTn id="52" dur="1000" fill="hold"/>
                                        <p:tgtEl>
                                          <p:spTgt spid="104"/>
                                        </p:tgtEl>
                                        <p:attrNameLst>
                                          <p:attrName>ppt_x</p:attrName>
                                        </p:attrNameLst>
                                      </p:cBhvr>
                                      <p:tavLst>
                                        <p:tav tm="0">
                                          <p:val>
                                            <p:strVal val="#ppt_x"/>
                                          </p:val>
                                        </p:tav>
                                        <p:tav tm="100000">
                                          <p:val>
                                            <p:strVal val="#ppt_x"/>
                                          </p:val>
                                        </p:tav>
                                      </p:tavLst>
                                    </p:anim>
                                    <p:anim calcmode="lin" valueType="num">
                                      <p:cBhvr>
                                        <p:cTn id="53"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1000"/>
                                        <p:tgtEl>
                                          <p:spTgt spid="59"/>
                                        </p:tgtEl>
                                      </p:cBhvr>
                                    </p:animEffect>
                                    <p:anim calcmode="lin" valueType="num">
                                      <p:cBhvr>
                                        <p:cTn id="59" dur="1000" fill="hold"/>
                                        <p:tgtEl>
                                          <p:spTgt spid="59"/>
                                        </p:tgtEl>
                                        <p:attrNameLst>
                                          <p:attrName>ppt_x</p:attrName>
                                        </p:attrNameLst>
                                      </p:cBhvr>
                                      <p:tavLst>
                                        <p:tav tm="0">
                                          <p:val>
                                            <p:strVal val="#ppt_x"/>
                                          </p:val>
                                        </p:tav>
                                        <p:tav tm="100000">
                                          <p:val>
                                            <p:strVal val="#ppt_x"/>
                                          </p:val>
                                        </p:tav>
                                      </p:tavLst>
                                    </p:anim>
                                    <p:anim calcmode="lin" valueType="num">
                                      <p:cBhvr>
                                        <p:cTn id="60" dur="1000" fill="hold"/>
                                        <p:tgtEl>
                                          <p:spTgt spid="5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1000"/>
                                        <p:tgtEl>
                                          <p:spTgt spid="57"/>
                                        </p:tgtEl>
                                      </p:cBhvr>
                                    </p:animEffect>
                                    <p:anim calcmode="lin" valueType="num">
                                      <p:cBhvr>
                                        <p:cTn id="64" dur="1000" fill="hold"/>
                                        <p:tgtEl>
                                          <p:spTgt spid="57"/>
                                        </p:tgtEl>
                                        <p:attrNameLst>
                                          <p:attrName>ppt_x</p:attrName>
                                        </p:attrNameLst>
                                      </p:cBhvr>
                                      <p:tavLst>
                                        <p:tav tm="0">
                                          <p:val>
                                            <p:strVal val="#ppt_x"/>
                                          </p:val>
                                        </p:tav>
                                        <p:tav tm="100000">
                                          <p:val>
                                            <p:strVal val="#ppt_x"/>
                                          </p:val>
                                        </p:tav>
                                      </p:tavLst>
                                    </p:anim>
                                    <p:anim calcmode="lin" valueType="num">
                                      <p:cBhvr>
                                        <p:cTn id="65" dur="1000" fill="hold"/>
                                        <p:tgtEl>
                                          <p:spTgt spid="57"/>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fade">
                                      <p:cBhvr>
                                        <p:cTn id="68" dur="1000"/>
                                        <p:tgtEl>
                                          <p:spTgt spid="82"/>
                                        </p:tgtEl>
                                      </p:cBhvr>
                                    </p:animEffect>
                                    <p:anim calcmode="lin" valueType="num">
                                      <p:cBhvr>
                                        <p:cTn id="69" dur="1000" fill="hold"/>
                                        <p:tgtEl>
                                          <p:spTgt spid="82"/>
                                        </p:tgtEl>
                                        <p:attrNameLst>
                                          <p:attrName>ppt_x</p:attrName>
                                        </p:attrNameLst>
                                      </p:cBhvr>
                                      <p:tavLst>
                                        <p:tav tm="0">
                                          <p:val>
                                            <p:strVal val="#ppt_x"/>
                                          </p:val>
                                        </p:tav>
                                        <p:tav tm="100000">
                                          <p:val>
                                            <p:strVal val="#ppt_x"/>
                                          </p:val>
                                        </p:tav>
                                      </p:tavLst>
                                    </p:anim>
                                    <p:anim calcmode="lin" valueType="num">
                                      <p:cBhvr>
                                        <p:cTn id="70" dur="1000" fill="hold"/>
                                        <p:tgtEl>
                                          <p:spTgt spid="82"/>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03"/>
                                        </p:tgtEl>
                                        <p:attrNameLst>
                                          <p:attrName>style.visibility</p:attrName>
                                        </p:attrNameLst>
                                      </p:cBhvr>
                                      <p:to>
                                        <p:strVal val="visible"/>
                                      </p:to>
                                    </p:set>
                                    <p:animEffect transition="in" filter="fade">
                                      <p:cBhvr>
                                        <p:cTn id="73" dur="1000"/>
                                        <p:tgtEl>
                                          <p:spTgt spid="103"/>
                                        </p:tgtEl>
                                      </p:cBhvr>
                                    </p:animEffect>
                                    <p:anim calcmode="lin" valueType="num">
                                      <p:cBhvr>
                                        <p:cTn id="74" dur="1000" fill="hold"/>
                                        <p:tgtEl>
                                          <p:spTgt spid="103"/>
                                        </p:tgtEl>
                                        <p:attrNameLst>
                                          <p:attrName>ppt_x</p:attrName>
                                        </p:attrNameLst>
                                      </p:cBhvr>
                                      <p:tavLst>
                                        <p:tav tm="0">
                                          <p:val>
                                            <p:strVal val="#ppt_x"/>
                                          </p:val>
                                        </p:tav>
                                        <p:tav tm="100000">
                                          <p:val>
                                            <p:strVal val="#ppt_x"/>
                                          </p:val>
                                        </p:tav>
                                      </p:tavLst>
                                    </p:anim>
                                    <p:anim calcmode="lin" valueType="num">
                                      <p:cBhvr>
                                        <p:cTn id="75"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1000"/>
                                        <p:tgtEl>
                                          <p:spTgt spid="60"/>
                                        </p:tgtEl>
                                      </p:cBhvr>
                                    </p:animEffect>
                                    <p:anim calcmode="lin" valueType="num">
                                      <p:cBhvr>
                                        <p:cTn id="81" dur="1000" fill="hold"/>
                                        <p:tgtEl>
                                          <p:spTgt spid="60"/>
                                        </p:tgtEl>
                                        <p:attrNameLst>
                                          <p:attrName>ppt_x</p:attrName>
                                        </p:attrNameLst>
                                      </p:cBhvr>
                                      <p:tavLst>
                                        <p:tav tm="0">
                                          <p:val>
                                            <p:strVal val="#ppt_x"/>
                                          </p:val>
                                        </p:tav>
                                        <p:tav tm="100000">
                                          <p:val>
                                            <p:strVal val="#ppt_x"/>
                                          </p:val>
                                        </p:tav>
                                      </p:tavLst>
                                    </p:anim>
                                    <p:anim calcmode="lin" valueType="num">
                                      <p:cBhvr>
                                        <p:cTn id="82" dur="1000" fill="hold"/>
                                        <p:tgtEl>
                                          <p:spTgt spid="60"/>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1000"/>
                                        <p:tgtEl>
                                          <p:spTgt spid="56"/>
                                        </p:tgtEl>
                                      </p:cBhvr>
                                    </p:animEffect>
                                    <p:anim calcmode="lin" valueType="num">
                                      <p:cBhvr>
                                        <p:cTn id="86" dur="1000" fill="hold"/>
                                        <p:tgtEl>
                                          <p:spTgt spid="56"/>
                                        </p:tgtEl>
                                        <p:attrNameLst>
                                          <p:attrName>ppt_x</p:attrName>
                                        </p:attrNameLst>
                                      </p:cBhvr>
                                      <p:tavLst>
                                        <p:tav tm="0">
                                          <p:val>
                                            <p:strVal val="#ppt_x"/>
                                          </p:val>
                                        </p:tav>
                                        <p:tav tm="100000">
                                          <p:val>
                                            <p:strVal val="#ppt_x"/>
                                          </p:val>
                                        </p:tav>
                                      </p:tavLst>
                                    </p:anim>
                                    <p:anim calcmode="lin" valueType="num">
                                      <p:cBhvr>
                                        <p:cTn id="87" dur="1000" fill="hold"/>
                                        <p:tgtEl>
                                          <p:spTgt spid="56"/>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100"/>
                                        </p:tgtEl>
                                        <p:attrNameLst>
                                          <p:attrName>style.visibility</p:attrName>
                                        </p:attrNameLst>
                                      </p:cBhvr>
                                      <p:to>
                                        <p:strVal val="visible"/>
                                      </p:to>
                                    </p:set>
                                    <p:animEffect transition="in" filter="fade">
                                      <p:cBhvr>
                                        <p:cTn id="90" dur="1000"/>
                                        <p:tgtEl>
                                          <p:spTgt spid="100"/>
                                        </p:tgtEl>
                                      </p:cBhvr>
                                    </p:animEffect>
                                    <p:anim calcmode="lin" valueType="num">
                                      <p:cBhvr>
                                        <p:cTn id="91" dur="1000" fill="hold"/>
                                        <p:tgtEl>
                                          <p:spTgt spid="100"/>
                                        </p:tgtEl>
                                        <p:attrNameLst>
                                          <p:attrName>ppt_x</p:attrName>
                                        </p:attrNameLst>
                                      </p:cBhvr>
                                      <p:tavLst>
                                        <p:tav tm="0">
                                          <p:val>
                                            <p:strVal val="#ppt_x"/>
                                          </p:val>
                                        </p:tav>
                                        <p:tav tm="100000">
                                          <p:val>
                                            <p:strVal val="#ppt_x"/>
                                          </p:val>
                                        </p:tav>
                                      </p:tavLst>
                                    </p:anim>
                                    <p:anim calcmode="lin" valueType="num">
                                      <p:cBhvr>
                                        <p:cTn id="92" dur="1000" fill="hold"/>
                                        <p:tgtEl>
                                          <p:spTgt spid="10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84"/>
                                        </p:tgtEl>
                                        <p:attrNameLst>
                                          <p:attrName>style.visibility</p:attrName>
                                        </p:attrNameLst>
                                      </p:cBhvr>
                                      <p:to>
                                        <p:strVal val="visible"/>
                                      </p:to>
                                    </p:set>
                                    <p:animEffect transition="in" filter="fade">
                                      <p:cBhvr>
                                        <p:cTn id="95" dur="1000"/>
                                        <p:tgtEl>
                                          <p:spTgt spid="84"/>
                                        </p:tgtEl>
                                      </p:cBhvr>
                                    </p:animEffect>
                                    <p:anim calcmode="lin" valueType="num">
                                      <p:cBhvr>
                                        <p:cTn id="96" dur="1000" fill="hold"/>
                                        <p:tgtEl>
                                          <p:spTgt spid="84"/>
                                        </p:tgtEl>
                                        <p:attrNameLst>
                                          <p:attrName>ppt_x</p:attrName>
                                        </p:attrNameLst>
                                      </p:cBhvr>
                                      <p:tavLst>
                                        <p:tav tm="0">
                                          <p:val>
                                            <p:strVal val="#ppt_x"/>
                                          </p:val>
                                        </p:tav>
                                        <p:tav tm="100000">
                                          <p:val>
                                            <p:strVal val="#ppt_x"/>
                                          </p:val>
                                        </p:tav>
                                      </p:tavLst>
                                    </p:anim>
                                    <p:anim calcmode="lin" valueType="num">
                                      <p:cBhvr>
                                        <p:cTn id="97" dur="1000" fill="hold"/>
                                        <p:tgtEl>
                                          <p:spTgt spid="8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05"/>
                                        </p:tgtEl>
                                        <p:attrNameLst>
                                          <p:attrName>style.visibility</p:attrName>
                                        </p:attrNameLst>
                                      </p:cBhvr>
                                      <p:to>
                                        <p:strVal val="visible"/>
                                      </p:to>
                                    </p:set>
                                    <p:animEffect transition="in" filter="fade">
                                      <p:cBhvr>
                                        <p:cTn id="100" dur="1000"/>
                                        <p:tgtEl>
                                          <p:spTgt spid="105"/>
                                        </p:tgtEl>
                                      </p:cBhvr>
                                    </p:animEffect>
                                    <p:anim calcmode="lin" valueType="num">
                                      <p:cBhvr>
                                        <p:cTn id="101" dur="1000" fill="hold"/>
                                        <p:tgtEl>
                                          <p:spTgt spid="105"/>
                                        </p:tgtEl>
                                        <p:attrNameLst>
                                          <p:attrName>ppt_x</p:attrName>
                                        </p:attrNameLst>
                                      </p:cBhvr>
                                      <p:tavLst>
                                        <p:tav tm="0">
                                          <p:val>
                                            <p:strVal val="#ppt_x"/>
                                          </p:val>
                                        </p:tav>
                                        <p:tav tm="100000">
                                          <p:val>
                                            <p:strVal val="#ppt_x"/>
                                          </p:val>
                                        </p:tav>
                                      </p:tavLst>
                                    </p:anim>
                                    <p:anim calcmode="lin" valueType="num">
                                      <p:cBhvr>
                                        <p:cTn id="102"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1000"/>
                                        <p:tgtEl>
                                          <p:spTgt spid="46"/>
                                        </p:tgtEl>
                                      </p:cBhvr>
                                    </p:animEffect>
                                    <p:anim calcmode="lin" valueType="num">
                                      <p:cBhvr>
                                        <p:cTn id="108" dur="1000" fill="hold"/>
                                        <p:tgtEl>
                                          <p:spTgt spid="46"/>
                                        </p:tgtEl>
                                        <p:attrNameLst>
                                          <p:attrName>ppt_x</p:attrName>
                                        </p:attrNameLst>
                                      </p:cBhvr>
                                      <p:tavLst>
                                        <p:tav tm="0">
                                          <p:val>
                                            <p:strVal val="#ppt_x"/>
                                          </p:val>
                                        </p:tav>
                                        <p:tav tm="100000">
                                          <p:val>
                                            <p:strVal val="#ppt_x"/>
                                          </p:val>
                                        </p:tav>
                                      </p:tavLst>
                                    </p:anim>
                                    <p:anim calcmode="lin" valueType="num">
                                      <p:cBhvr>
                                        <p:cTn id="109" dur="1000" fill="hold"/>
                                        <p:tgtEl>
                                          <p:spTgt spid="46"/>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1000"/>
                                        <p:tgtEl>
                                          <p:spTgt spid="44"/>
                                        </p:tgtEl>
                                      </p:cBhvr>
                                    </p:animEffect>
                                    <p:anim calcmode="lin" valueType="num">
                                      <p:cBhvr>
                                        <p:cTn id="113" dur="1000" fill="hold"/>
                                        <p:tgtEl>
                                          <p:spTgt spid="44"/>
                                        </p:tgtEl>
                                        <p:attrNameLst>
                                          <p:attrName>ppt_x</p:attrName>
                                        </p:attrNameLst>
                                      </p:cBhvr>
                                      <p:tavLst>
                                        <p:tav tm="0">
                                          <p:val>
                                            <p:strVal val="#ppt_x"/>
                                          </p:val>
                                        </p:tav>
                                        <p:tav tm="100000">
                                          <p:val>
                                            <p:strVal val="#ppt_x"/>
                                          </p:val>
                                        </p:tav>
                                      </p:tavLst>
                                    </p:anim>
                                    <p:anim calcmode="lin" valueType="num">
                                      <p:cBhvr>
                                        <p:cTn id="114" dur="1000" fill="hold"/>
                                        <p:tgtEl>
                                          <p:spTgt spid="44"/>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fade">
                                      <p:cBhvr>
                                        <p:cTn id="117" dur="1000"/>
                                        <p:tgtEl>
                                          <p:spTgt spid="47"/>
                                        </p:tgtEl>
                                      </p:cBhvr>
                                    </p:animEffect>
                                    <p:anim calcmode="lin" valueType="num">
                                      <p:cBhvr>
                                        <p:cTn id="118" dur="1000" fill="hold"/>
                                        <p:tgtEl>
                                          <p:spTgt spid="47"/>
                                        </p:tgtEl>
                                        <p:attrNameLst>
                                          <p:attrName>ppt_x</p:attrName>
                                        </p:attrNameLst>
                                      </p:cBhvr>
                                      <p:tavLst>
                                        <p:tav tm="0">
                                          <p:val>
                                            <p:strVal val="#ppt_x"/>
                                          </p:val>
                                        </p:tav>
                                        <p:tav tm="100000">
                                          <p:val>
                                            <p:strVal val="#ppt_x"/>
                                          </p:val>
                                        </p:tav>
                                      </p:tavLst>
                                    </p:anim>
                                    <p:anim calcmode="lin" valueType="num">
                                      <p:cBhvr>
                                        <p:cTn id="119" dur="1000" fill="hold"/>
                                        <p:tgtEl>
                                          <p:spTgt spid="47"/>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fade">
                                      <p:cBhvr>
                                        <p:cTn id="127" dur="1000"/>
                                        <p:tgtEl>
                                          <p:spTgt spid="54"/>
                                        </p:tgtEl>
                                      </p:cBhvr>
                                    </p:animEffect>
                                    <p:anim calcmode="lin" valueType="num">
                                      <p:cBhvr>
                                        <p:cTn id="128" dur="1000" fill="hold"/>
                                        <p:tgtEl>
                                          <p:spTgt spid="54"/>
                                        </p:tgtEl>
                                        <p:attrNameLst>
                                          <p:attrName>ppt_x</p:attrName>
                                        </p:attrNameLst>
                                      </p:cBhvr>
                                      <p:tavLst>
                                        <p:tav tm="0">
                                          <p:val>
                                            <p:strVal val="#ppt_x"/>
                                          </p:val>
                                        </p:tav>
                                        <p:tav tm="100000">
                                          <p:val>
                                            <p:strVal val="#ppt_x"/>
                                          </p:val>
                                        </p:tav>
                                      </p:tavLst>
                                    </p:anim>
                                    <p:anim calcmode="lin" valueType="num">
                                      <p:cBhvr>
                                        <p:cTn id="129" dur="1000" fill="hold"/>
                                        <p:tgtEl>
                                          <p:spTgt spid="54"/>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53"/>
                                        </p:tgtEl>
                                        <p:attrNameLst>
                                          <p:attrName>style.visibility</p:attrName>
                                        </p:attrNameLst>
                                      </p:cBhvr>
                                      <p:to>
                                        <p:strVal val="visible"/>
                                      </p:to>
                                    </p:set>
                                    <p:animEffect transition="in" filter="fade">
                                      <p:cBhvr>
                                        <p:cTn id="132" dur="1000"/>
                                        <p:tgtEl>
                                          <p:spTgt spid="53"/>
                                        </p:tgtEl>
                                      </p:cBhvr>
                                    </p:animEffect>
                                    <p:anim calcmode="lin" valueType="num">
                                      <p:cBhvr>
                                        <p:cTn id="133" dur="1000" fill="hold"/>
                                        <p:tgtEl>
                                          <p:spTgt spid="53"/>
                                        </p:tgtEl>
                                        <p:attrNameLst>
                                          <p:attrName>ppt_x</p:attrName>
                                        </p:attrNameLst>
                                      </p:cBhvr>
                                      <p:tavLst>
                                        <p:tav tm="0">
                                          <p:val>
                                            <p:strVal val="#ppt_x"/>
                                          </p:val>
                                        </p:tav>
                                        <p:tav tm="100000">
                                          <p:val>
                                            <p:strVal val="#ppt_x"/>
                                          </p:val>
                                        </p:tav>
                                      </p:tavLst>
                                    </p:anim>
                                    <p:anim calcmode="lin" valueType="num">
                                      <p:cBhvr>
                                        <p:cTn id="134" dur="1000" fill="hold"/>
                                        <p:tgtEl>
                                          <p:spTgt spid="53"/>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1000"/>
                                        <p:tgtEl>
                                          <p:spTgt spid="52"/>
                                        </p:tgtEl>
                                      </p:cBhvr>
                                    </p:animEffect>
                                    <p:anim calcmode="lin" valueType="num">
                                      <p:cBhvr>
                                        <p:cTn id="138" dur="1000" fill="hold"/>
                                        <p:tgtEl>
                                          <p:spTgt spid="52"/>
                                        </p:tgtEl>
                                        <p:attrNameLst>
                                          <p:attrName>ppt_x</p:attrName>
                                        </p:attrNameLst>
                                      </p:cBhvr>
                                      <p:tavLst>
                                        <p:tav tm="0">
                                          <p:val>
                                            <p:strVal val="#ppt_x"/>
                                          </p:val>
                                        </p:tav>
                                        <p:tav tm="100000">
                                          <p:val>
                                            <p:strVal val="#ppt_x"/>
                                          </p:val>
                                        </p:tav>
                                      </p:tavLst>
                                    </p:anim>
                                    <p:anim calcmode="lin" valueType="num">
                                      <p:cBhvr>
                                        <p:cTn id="139" dur="1000" fill="hold"/>
                                        <p:tgtEl>
                                          <p:spTgt spid="52"/>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42"/>
                                        </p:tgtEl>
                                        <p:attrNameLst>
                                          <p:attrName>style.visibility</p:attrName>
                                        </p:attrNameLst>
                                      </p:cBhvr>
                                      <p:to>
                                        <p:strVal val="visible"/>
                                      </p:to>
                                    </p:set>
                                    <p:animEffect transition="in" filter="fade">
                                      <p:cBhvr>
                                        <p:cTn id="142" dur="1000"/>
                                        <p:tgtEl>
                                          <p:spTgt spid="42"/>
                                        </p:tgtEl>
                                      </p:cBhvr>
                                    </p:animEffect>
                                    <p:anim calcmode="lin" valueType="num">
                                      <p:cBhvr>
                                        <p:cTn id="143" dur="1000" fill="hold"/>
                                        <p:tgtEl>
                                          <p:spTgt spid="42"/>
                                        </p:tgtEl>
                                        <p:attrNameLst>
                                          <p:attrName>ppt_x</p:attrName>
                                        </p:attrNameLst>
                                      </p:cBhvr>
                                      <p:tavLst>
                                        <p:tav tm="0">
                                          <p:val>
                                            <p:strVal val="#ppt_x"/>
                                          </p:val>
                                        </p:tav>
                                        <p:tav tm="100000">
                                          <p:val>
                                            <p:strVal val="#ppt_x"/>
                                          </p:val>
                                        </p:tav>
                                      </p:tavLst>
                                    </p:anim>
                                    <p:anim calcmode="lin" valueType="num">
                                      <p:cBhvr>
                                        <p:cTn id="144" dur="1000" fill="hold"/>
                                        <p:tgtEl>
                                          <p:spTgt spid="42"/>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36"/>
                                        </p:tgtEl>
                                        <p:attrNameLst>
                                          <p:attrName>style.visibility</p:attrName>
                                        </p:attrNameLst>
                                      </p:cBhvr>
                                      <p:to>
                                        <p:strVal val="visible"/>
                                      </p:to>
                                    </p:set>
                                    <p:animEffect transition="in" filter="fade">
                                      <p:cBhvr>
                                        <p:cTn id="147" dur="1000"/>
                                        <p:tgtEl>
                                          <p:spTgt spid="36"/>
                                        </p:tgtEl>
                                      </p:cBhvr>
                                    </p:animEffect>
                                    <p:anim calcmode="lin" valueType="num">
                                      <p:cBhvr>
                                        <p:cTn id="148" dur="1000" fill="hold"/>
                                        <p:tgtEl>
                                          <p:spTgt spid="36"/>
                                        </p:tgtEl>
                                        <p:attrNameLst>
                                          <p:attrName>ppt_x</p:attrName>
                                        </p:attrNameLst>
                                      </p:cBhvr>
                                      <p:tavLst>
                                        <p:tav tm="0">
                                          <p:val>
                                            <p:strVal val="#ppt_x"/>
                                          </p:val>
                                        </p:tav>
                                        <p:tav tm="100000">
                                          <p:val>
                                            <p:strVal val="#ppt_x"/>
                                          </p:val>
                                        </p:tav>
                                      </p:tavLst>
                                    </p:anim>
                                    <p:anim calcmode="lin" valueType="num">
                                      <p:cBhvr>
                                        <p:cTn id="149" dur="1000" fill="hold"/>
                                        <p:tgtEl>
                                          <p:spTgt spid="36"/>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49"/>
                                        </p:tgtEl>
                                        <p:attrNameLst>
                                          <p:attrName>style.visibility</p:attrName>
                                        </p:attrNameLst>
                                      </p:cBhvr>
                                      <p:to>
                                        <p:strVal val="visible"/>
                                      </p:to>
                                    </p:set>
                                    <p:animEffect transition="in" filter="fade">
                                      <p:cBhvr>
                                        <p:cTn id="152" dur="1000"/>
                                        <p:tgtEl>
                                          <p:spTgt spid="49"/>
                                        </p:tgtEl>
                                      </p:cBhvr>
                                    </p:animEffect>
                                    <p:anim calcmode="lin" valueType="num">
                                      <p:cBhvr>
                                        <p:cTn id="153" dur="1000" fill="hold"/>
                                        <p:tgtEl>
                                          <p:spTgt spid="49"/>
                                        </p:tgtEl>
                                        <p:attrNameLst>
                                          <p:attrName>ppt_x</p:attrName>
                                        </p:attrNameLst>
                                      </p:cBhvr>
                                      <p:tavLst>
                                        <p:tav tm="0">
                                          <p:val>
                                            <p:strVal val="#ppt_x"/>
                                          </p:val>
                                        </p:tav>
                                        <p:tav tm="100000">
                                          <p:val>
                                            <p:strVal val="#ppt_x"/>
                                          </p:val>
                                        </p:tav>
                                      </p:tavLst>
                                    </p:anim>
                                    <p:anim calcmode="lin" valueType="num">
                                      <p:cBhvr>
                                        <p:cTn id="154" dur="1000" fill="hold"/>
                                        <p:tgtEl>
                                          <p:spTgt spid="49"/>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43"/>
                                        </p:tgtEl>
                                        <p:attrNameLst>
                                          <p:attrName>style.visibility</p:attrName>
                                        </p:attrNameLst>
                                      </p:cBhvr>
                                      <p:to>
                                        <p:strVal val="visible"/>
                                      </p:to>
                                    </p:set>
                                    <p:animEffect transition="in" filter="fade">
                                      <p:cBhvr>
                                        <p:cTn id="162" dur="1000"/>
                                        <p:tgtEl>
                                          <p:spTgt spid="43"/>
                                        </p:tgtEl>
                                      </p:cBhvr>
                                    </p:animEffect>
                                    <p:anim calcmode="lin" valueType="num">
                                      <p:cBhvr>
                                        <p:cTn id="163" dur="1000" fill="hold"/>
                                        <p:tgtEl>
                                          <p:spTgt spid="43"/>
                                        </p:tgtEl>
                                        <p:attrNameLst>
                                          <p:attrName>ppt_x</p:attrName>
                                        </p:attrNameLst>
                                      </p:cBhvr>
                                      <p:tavLst>
                                        <p:tav tm="0">
                                          <p:val>
                                            <p:strVal val="#ppt_x"/>
                                          </p:val>
                                        </p:tav>
                                        <p:tav tm="100000">
                                          <p:val>
                                            <p:strVal val="#ppt_x"/>
                                          </p:val>
                                        </p:tav>
                                      </p:tavLst>
                                    </p:anim>
                                    <p:anim calcmode="lin" valueType="num">
                                      <p:cBhvr>
                                        <p:cTn id="164" dur="1000" fill="hold"/>
                                        <p:tgtEl>
                                          <p:spTgt spid="43"/>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fade">
                                      <p:cBhvr>
                                        <p:cTn id="167" dur="1000"/>
                                        <p:tgtEl>
                                          <p:spTgt spid="55"/>
                                        </p:tgtEl>
                                      </p:cBhvr>
                                    </p:animEffect>
                                    <p:anim calcmode="lin" valueType="num">
                                      <p:cBhvr>
                                        <p:cTn id="168" dur="1000" fill="hold"/>
                                        <p:tgtEl>
                                          <p:spTgt spid="55"/>
                                        </p:tgtEl>
                                        <p:attrNameLst>
                                          <p:attrName>ppt_x</p:attrName>
                                        </p:attrNameLst>
                                      </p:cBhvr>
                                      <p:tavLst>
                                        <p:tav tm="0">
                                          <p:val>
                                            <p:strVal val="#ppt_x"/>
                                          </p:val>
                                        </p:tav>
                                        <p:tav tm="100000">
                                          <p:val>
                                            <p:strVal val="#ppt_x"/>
                                          </p:val>
                                        </p:tav>
                                      </p:tavLst>
                                    </p:anim>
                                    <p:anim calcmode="lin" valueType="num">
                                      <p:cBhvr>
                                        <p:cTn id="169" dur="1000" fill="hold"/>
                                        <p:tgtEl>
                                          <p:spTgt spid="55"/>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85"/>
                                        </p:tgtEl>
                                        <p:attrNameLst>
                                          <p:attrName>style.visibility</p:attrName>
                                        </p:attrNameLst>
                                      </p:cBhvr>
                                      <p:to>
                                        <p:strVal val="visible"/>
                                      </p:to>
                                    </p:set>
                                    <p:animEffect transition="in" filter="fade">
                                      <p:cBhvr>
                                        <p:cTn id="172" dur="1000"/>
                                        <p:tgtEl>
                                          <p:spTgt spid="85"/>
                                        </p:tgtEl>
                                      </p:cBhvr>
                                    </p:animEffect>
                                    <p:anim calcmode="lin" valueType="num">
                                      <p:cBhvr>
                                        <p:cTn id="173" dur="1000" fill="hold"/>
                                        <p:tgtEl>
                                          <p:spTgt spid="85"/>
                                        </p:tgtEl>
                                        <p:attrNameLst>
                                          <p:attrName>ppt_x</p:attrName>
                                        </p:attrNameLst>
                                      </p:cBhvr>
                                      <p:tavLst>
                                        <p:tav tm="0">
                                          <p:val>
                                            <p:strVal val="#ppt_x"/>
                                          </p:val>
                                        </p:tav>
                                        <p:tav tm="100000">
                                          <p:val>
                                            <p:strVal val="#ppt_x"/>
                                          </p:val>
                                        </p:tav>
                                      </p:tavLst>
                                    </p:anim>
                                    <p:anim calcmode="lin" valueType="num">
                                      <p:cBhvr>
                                        <p:cTn id="174" dur="1000" fill="hold"/>
                                        <p:tgtEl>
                                          <p:spTgt spid="85"/>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106"/>
                                        </p:tgtEl>
                                        <p:attrNameLst>
                                          <p:attrName>style.visibility</p:attrName>
                                        </p:attrNameLst>
                                      </p:cBhvr>
                                      <p:to>
                                        <p:strVal val="visible"/>
                                      </p:to>
                                    </p:set>
                                    <p:animEffect transition="in" filter="fade">
                                      <p:cBhvr>
                                        <p:cTn id="177" dur="1000"/>
                                        <p:tgtEl>
                                          <p:spTgt spid="106"/>
                                        </p:tgtEl>
                                      </p:cBhvr>
                                    </p:animEffect>
                                    <p:anim calcmode="lin" valueType="num">
                                      <p:cBhvr>
                                        <p:cTn id="178" dur="1000" fill="hold"/>
                                        <p:tgtEl>
                                          <p:spTgt spid="106"/>
                                        </p:tgtEl>
                                        <p:attrNameLst>
                                          <p:attrName>ppt_x</p:attrName>
                                        </p:attrNameLst>
                                      </p:cBhvr>
                                      <p:tavLst>
                                        <p:tav tm="0">
                                          <p:val>
                                            <p:strVal val="#ppt_x"/>
                                          </p:val>
                                        </p:tav>
                                        <p:tav tm="100000">
                                          <p:val>
                                            <p:strVal val="#ppt_x"/>
                                          </p:val>
                                        </p:tav>
                                      </p:tavLst>
                                    </p:anim>
                                    <p:anim calcmode="lin" valueType="num">
                                      <p:cBhvr>
                                        <p:cTn id="179"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3" grpId="0"/>
      <p:bldP spid="84" grpId="0"/>
      <p:bldP spid="85" grpId="0"/>
      <p:bldP spid="101" grpId="0"/>
      <p:bldP spid="102" grpId="0"/>
      <p:bldP spid="103" grpId="0"/>
      <p:bldP spid="104" grpId="0"/>
      <p:bldP spid="105" grpId="0"/>
      <p:bldP spid="106" grpId="0"/>
      <p:bldP spid="1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A658E-3947-65C9-78B4-4CE074E429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A086407-064B-6530-8B83-84B86E4A9ABB}"/>
              </a:ext>
            </a:extLst>
          </p:cNvPr>
          <p:cNvSpPr>
            <a:spLocks noGrp="1"/>
          </p:cNvSpPr>
          <p:nvPr>
            <p:ph type="title"/>
          </p:nvPr>
        </p:nvSpPr>
        <p:spPr/>
        <p:txBody>
          <a:bodyPr/>
          <a:lstStyle/>
          <a:p>
            <a:r>
              <a:rPr lang="de-DE" dirty="0"/>
              <a:t>Datengrundlage für die Vermögensverteilung</a:t>
            </a:r>
            <a:endParaRPr lang="de-AT" dirty="0"/>
          </a:p>
        </p:txBody>
      </p:sp>
      <p:sp>
        <p:nvSpPr>
          <p:cNvPr id="3" name="Inhaltsplatzhalter 2">
            <a:extLst>
              <a:ext uri="{FF2B5EF4-FFF2-40B4-BE49-F238E27FC236}">
                <a16:creationId xmlns:a16="http://schemas.microsoft.com/office/drawing/2014/main" id="{FBF447D6-B8E0-CF1D-E976-BBE1CD6A6B80}"/>
              </a:ext>
            </a:extLst>
          </p:cNvPr>
          <p:cNvSpPr>
            <a:spLocks noGrp="1"/>
          </p:cNvSpPr>
          <p:nvPr>
            <p:ph idx="1"/>
          </p:nvPr>
        </p:nvSpPr>
        <p:spPr>
          <a:xfrm>
            <a:off x="838200" y="1825625"/>
            <a:ext cx="5353050" cy="5117042"/>
          </a:xfrm>
        </p:spPr>
        <p:txBody>
          <a:bodyPr>
            <a:normAutofit lnSpcReduction="10000"/>
          </a:bodyPr>
          <a:lstStyle/>
          <a:p>
            <a:r>
              <a:rPr lang="de-DE" sz="2000" dirty="0"/>
              <a:t>Vermögenssteuern</a:t>
            </a:r>
          </a:p>
          <a:p>
            <a:r>
              <a:rPr lang="de-DE" sz="2000" dirty="0"/>
              <a:t>Household Finance and </a:t>
            </a:r>
            <a:r>
              <a:rPr lang="de-DE" sz="2000" dirty="0" err="1"/>
              <a:t>Consumption</a:t>
            </a:r>
            <a:r>
              <a:rPr lang="de-DE" sz="2000" dirty="0"/>
              <a:t> Survey</a:t>
            </a:r>
          </a:p>
          <a:p>
            <a:pPr lvl="1"/>
            <a:r>
              <a:rPr lang="de-DE" sz="1700" dirty="0"/>
              <a:t>Umfrage durch ÖNB</a:t>
            </a:r>
          </a:p>
          <a:p>
            <a:pPr lvl="1"/>
            <a:r>
              <a:rPr lang="de-DE" sz="1700" dirty="0"/>
              <a:t>Vier Wellen: 2010, 2014, 2017 und 2021</a:t>
            </a:r>
          </a:p>
          <a:p>
            <a:pPr lvl="1"/>
            <a:r>
              <a:rPr lang="de-DE" sz="1700" dirty="0"/>
              <a:t>6.300 Haushalte angefragt (4. Welle)</a:t>
            </a:r>
          </a:p>
          <a:p>
            <a:pPr lvl="1"/>
            <a:r>
              <a:rPr lang="de-DE" sz="1700" dirty="0"/>
              <a:t>Antwortraten: 40-50%</a:t>
            </a:r>
          </a:p>
          <a:p>
            <a:pPr lvl="1"/>
            <a:r>
              <a:rPr lang="de-DE" sz="1700" dirty="0"/>
              <a:t>Starke Verzerrung am oberen Ende</a:t>
            </a:r>
          </a:p>
          <a:p>
            <a:pPr lvl="2">
              <a:buFont typeface="Wingdings" panose="05000000000000000000" pitchFamily="2" charset="2"/>
              <a:buChar char="à"/>
            </a:pPr>
            <a:r>
              <a:rPr lang="de-DE" sz="1600" dirty="0"/>
              <a:t>z.B. Maximalwert 2021: 12 Mio. Euro</a:t>
            </a:r>
          </a:p>
          <a:p>
            <a:r>
              <a:rPr lang="de-DE" sz="2000" dirty="0"/>
              <a:t>Reichenlisten</a:t>
            </a:r>
          </a:p>
          <a:p>
            <a:pPr lvl="1"/>
            <a:r>
              <a:rPr lang="de-DE" sz="1700" dirty="0"/>
              <a:t>Journalistische Recherche</a:t>
            </a:r>
          </a:p>
          <a:p>
            <a:pPr lvl="1"/>
            <a:r>
              <a:rPr lang="de-DE" sz="1700" dirty="0"/>
              <a:t>Forbes, Trend, Vermögensmagazin, …</a:t>
            </a:r>
          </a:p>
          <a:p>
            <a:pPr lvl="1"/>
            <a:r>
              <a:rPr lang="de-DE" sz="1700" dirty="0"/>
              <a:t>Grobe Schätzungen</a:t>
            </a:r>
          </a:p>
          <a:p>
            <a:pPr lvl="1"/>
            <a:r>
              <a:rPr lang="de-DE" sz="1700" dirty="0"/>
              <a:t>Explizite Auslassungen</a:t>
            </a:r>
          </a:p>
          <a:p>
            <a:r>
              <a:rPr lang="de-DE" sz="2000" dirty="0"/>
              <a:t>Wissenschaftliche Schätzungen</a:t>
            </a:r>
            <a:endParaRPr lang="de-DE" sz="2000" dirty="0">
              <a:solidFill>
                <a:schemeClr val="bg1">
                  <a:lumMod val="50000"/>
                </a:schemeClr>
              </a:solidFill>
            </a:endParaRPr>
          </a:p>
          <a:p>
            <a:pPr lvl="1"/>
            <a:r>
              <a:rPr lang="de-DE" sz="1700" dirty="0"/>
              <a:t>Ziel: Reale Verteilung approximieren</a:t>
            </a:r>
          </a:p>
          <a:p>
            <a:pPr lvl="1"/>
            <a:r>
              <a:rPr lang="de-DE" sz="1700" dirty="0" err="1"/>
              <a:t>Imputierung</a:t>
            </a:r>
            <a:r>
              <a:rPr lang="de-DE" sz="1700" dirty="0"/>
              <a:t> mit Hilfe von Reichenlisten</a:t>
            </a:r>
          </a:p>
          <a:p>
            <a:pPr lvl="1"/>
            <a:endParaRPr lang="de-DE" sz="1700" dirty="0"/>
          </a:p>
          <a:p>
            <a:pPr lvl="1"/>
            <a:endParaRPr lang="de-DE" sz="1700" dirty="0"/>
          </a:p>
          <a:p>
            <a:pPr lvl="1"/>
            <a:endParaRPr lang="de-AT" sz="1800" dirty="0"/>
          </a:p>
        </p:txBody>
      </p:sp>
      <p:sp>
        <p:nvSpPr>
          <p:cNvPr id="6" name="Foliennummernplatzhalter 5">
            <a:extLst>
              <a:ext uri="{FF2B5EF4-FFF2-40B4-BE49-F238E27FC236}">
                <a16:creationId xmlns:a16="http://schemas.microsoft.com/office/drawing/2014/main" id="{556A35C8-D41A-E3F1-D513-FD6E8C24AB32}"/>
              </a:ext>
            </a:extLst>
          </p:cNvPr>
          <p:cNvSpPr>
            <a:spLocks noGrp="1"/>
          </p:cNvSpPr>
          <p:nvPr>
            <p:ph type="sldNum" sz="quarter" idx="12"/>
          </p:nvPr>
        </p:nvSpPr>
        <p:spPr/>
        <p:txBody>
          <a:bodyPr/>
          <a:lstStyle/>
          <a:p>
            <a:fld id="{3BCEFD86-2525-4952-84D0-968E03961A76}" type="slidenum">
              <a:rPr lang="de-DE" smtClean="0"/>
              <a:t>15</a:t>
            </a:fld>
            <a:endParaRPr lang="de-DE"/>
          </a:p>
        </p:txBody>
      </p:sp>
      <p:pic>
        <p:nvPicPr>
          <p:cNvPr id="8" name="Grafik 7">
            <a:extLst>
              <a:ext uri="{FF2B5EF4-FFF2-40B4-BE49-F238E27FC236}">
                <a16:creationId xmlns:a16="http://schemas.microsoft.com/office/drawing/2014/main" id="{B431543D-644C-9E2D-276A-B728FE868325}"/>
              </a:ext>
            </a:extLst>
          </p:cNvPr>
          <p:cNvPicPr>
            <a:picLocks noChangeAspect="1"/>
          </p:cNvPicPr>
          <p:nvPr/>
        </p:nvPicPr>
        <p:blipFill rotWithShape="1">
          <a:blip r:embed="rId2"/>
          <a:srcRect/>
          <a:stretch/>
        </p:blipFill>
        <p:spPr>
          <a:xfrm>
            <a:off x="6305550" y="1825625"/>
            <a:ext cx="5761882" cy="3680234"/>
          </a:xfrm>
          <a:prstGeom prst="rect">
            <a:avLst/>
          </a:prstGeom>
          <a:ln>
            <a:solidFill>
              <a:schemeClr val="tx1"/>
            </a:solidFill>
          </a:ln>
        </p:spPr>
      </p:pic>
      <p:sp>
        <p:nvSpPr>
          <p:cNvPr id="9" name="Textfeld 8">
            <a:extLst>
              <a:ext uri="{FF2B5EF4-FFF2-40B4-BE49-F238E27FC236}">
                <a16:creationId xmlns:a16="http://schemas.microsoft.com/office/drawing/2014/main" id="{82A6814D-26F2-158E-9087-8D7B3528625A}"/>
              </a:ext>
            </a:extLst>
          </p:cNvPr>
          <p:cNvSpPr txBox="1"/>
          <p:nvPr/>
        </p:nvSpPr>
        <p:spPr>
          <a:xfrm>
            <a:off x="9962107" y="5505859"/>
            <a:ext cx="1895775" cy="276999"/>
          </a:xfrm>
          <a:prstGeom prst="rect">
            <a:avLst/>
          </a:prstGeom>
          <a:noFill/>
        </p:spPr>
        <p:txBody>
          <a:bodyPr wrap="none" rtlCol="0">
            <a:spAutoFit/>
          </a:bodyPr>
          <a:lstStyle/>
          <a:p>
            <a:r>
              <a:rPr lang="de-DE" sz="1200" dirty="0">
                <a:solidFill>
                  <a:schemeClr val="bg1">
                    <a:lumMod val="50000"/>
                  </a:schemeClr>
                </a:solidFill>
              </a:rPr>
              <a:t>Quelle: </a:t>
            </a:r>
            <a:r>
              <a:rPr lang="de-DE" sz="1200" dirty="0" err="1">
                <a:solidFill>
                  <a:schemeClr val="bg1">
                    <a:lumMod val="50000"/>
                  </a:schemeClr>
                </a:solidFill>
              </a:rPr>
              <a:t>Ferschli</a:t>
            </a:r>
            <a:r>
              <a:rPr lang="de-DE" sz="1200" dirty="0">
                <a:solidFill>
                  <a:schemeClr val="bg1">
                    <a:lumMod val="50000"/>
                  </a:schemeClr>
                </a:solidFill>
              </a:rPr>
              <a:t> et </a:t>
            </a:r>
            <a:r>
              <a:rPr lang="de-DE" sz="1200" dirty="0" err="1">
                <a:solidFill>
                  <a:schemeClr val="bg1">
                    <a:lumMod val="50000"/>
                  </a:schemeClr>
                </a:solidFill>
              </a:rPr>
              <a:t>el</a:t>
            </a:r>
            <a:r>
              <a:rPr lang="de-DE" sz="1200" dirty="0">
                <a:solidFill>
                  <a:schemeClr val="bg1">
                    <a:lumMod val="50000"/>
                  </a:schemeClr>
                </a:solidFill>
              </a:rPr>
              <a:t> (2018)</a:t>
            </a:r>
            <a:endParaRPr lang="de-AT" sz="1200" dirty="0">
              <a:solidFill>
                <a:schemeClr val="bg1">
                  <a:lumMod val="50000"/>
                </a:schemeClr>
              </a:solidFill>
            </a:endParaRPr>
          </a:p>
        </p:txBody>
      </p:sp>
      <p:sp>
        <p:nvSpPr>
          <p:cNvPr id="10" name="Rechteck: abgerundete Ecken 9">
            <a:extLst>
              <a:ext uri="{FF2B5EF4-FFF2-40B4-BE49-F238E27FC236}">
                <a16:creationId xmlns:a16="http://schemas.microsoft.com/office/drawing/2014/main" id="{AB3B9C14-675E-CC17-28CC-31DA7FF1CF85}"/>
              </a:ext>
            </a:extLst>
          </p:cNvPr>
          <p:cNvSpPr/>
          <p:nvPr/>
        </p:nvSpPr>
        <p:spPr>
          <a:xfrm>
            <a:off x="9000466" y="3177766"/>
            <a:ext cx="2335794" cy="251234"/>
          </a:xfrm>
          <a:prstGeom prst="roundRect">
            <a:avLst>
              <a:gd name="adj" fmla="val 5000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C00000"/>
                </a:solidFill>
                <a:sym typeface="Wingdings" panose="05000000000000000000" pitchFamily="2" charset="2"/>
              </a:rPr>
              <a:t></a:t>
            </a:r>
            <a:endParaRPr lang="de-AT" dirty="0">
              <a:solidFill>
                <a:srgbClr val="C00000"/>
              </a:solidFill>
            </a:endParaRPr>
          </a:p>
        </p:txBody>
      </p:sp>
    </p:spTree>
    <p:extLst>
      <p:ext uri="{BB962C8B-B14F-4D97-AF65-F5344CB8AC3E}">
        <p14:creationId xmlns:p14="http://schemas.microsoft.com/office/powerpoint/2010/main" val="258663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25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50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100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00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1000"/>
                                        <p:tgtEl>
                                          <p:spTgt spid="3">
                                            <p:txEl>
                                              <p:pRg st="8" end="8"/>
                                            </p:txEl>
                                          </p:spTgt>
                                        </p:tgtEl>
                                      </p:cBhvr>
                                    </p:animEffect>
                                    <p:anim calcmode="lin" valueType="num">
                                      <p:cBhvr>
                                        <p:cTn id="5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42" presetClass="entr" presetSubtype="0" fill="hold" nodeType="after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25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50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750"/>
                                  </p:stCondLst>
                                  <p:childTnLst>
                                    <p:set>
                                      <p:cBhvr>
                                        <p:cTn id="72" dur="1" fill="hold">
                                          <p:stCondLst>
                                            <p:cond delay="0"/>
                                          </p:stCondLst>
                                        </p:cTn>
                                        <p:tgtEl>
                                          <p:spTgt spid="3">
                                            <p:txEl>
                                              <p:pRg st="12" end="12"/>
                                            </p:txEl>
                                          </p:spTgt>
                                        </p:tgtEl>
                                        <p:attrNameLst>
                                          <p:attrName>style.visibility</p:attrName>
                                        </p:attrNameLst>
                                      </p:cBhvr>
                                      <p:to>
                                        <p:strVal val="visible"/>
                                      </p:to>
                                    </p:set>
                                    <p:animEffect transition="in" filter="fade">
                                      <p:cBhvr>
                                        <p:cTn id="73" dur="1000"/>
                                        <p:tgtEl>
                                          <p:spTgt spid="3">
                                            <p:txEl>
                                              <p:pRg st="12" end="12"/>
                                            </p:txEl>
                                          </p:spTgt>
                                        </p:tgtEl>
                                      </p:cBhvr>
                                    </p:animEffect>
                                    <p:anim calcmode="lin" valueType="num">
                                      <p:cBhvr>
                                        <p:cTn id="7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
                                            <p:txEl>
                                              <p:pRg st="13" end="13"/>
                                            </p:txEl>
                                          </p:spTgt>
                                        </p:tgtEl>
                                        <p:attrNameLst>
                                          <p:attrName>style.visibility</p:attrName>
                                        </p:attrNameLst>
                                      </p:cBhvr>
                                      <p:to>
                                        <p:strVal val="visible"/>
                                      </p:to>
                                    </p:set>
                                    <p:animEffect transition="in" filter="fade">
                                      <p:cBhvr>
                                        <p:cTn id="80" dur="1000"/>
                                        <p:tgtEl>
                                          <p:spTgt spid="3">
                                            <p:txEl>
                                              <p:pRg st="13" end="13"/>
                                            </p:txEl>
                                          </p:spTgt>
                                        </p:tgtEl>
                                      </p:cBhvr>
                                    </p:animEffect>
                                    <p:anim calcmode="lin" valueType="num">
                                      <p:cBhvr>
                                        <p:cTn id="81"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par>
                          <p:cTn id="83" fill="hold">
                            <p:stCondLst>
                              <p:cond delay="1000"/>
                            </p:stCondLst>
                            <p:childTnLst>
                              <p:par>
                                <p:cTn id="84" presetID="42" presetClass="entr" presetSubtype="0" fill="hold" nodeType="afterEffect">
                                  <p:stCondLst>
                                    <p:cond delay="0"/>
                                  </p:stCondLst>
                                  <p:childTnLst>
                                    <p:set>
                                      <p:cBhvr>
                                        <p:cTn id="85" dur="1" fill="hold">
                                          <p:stCondLst>
                                            <p:cond delay="0"/>
                                          </p:stCondLst>
                                        </p:cTn>
                                        <p:tgtEl>
                                          <p:spTgt spid="3">
                                            <p:txEl>
                                              <p:pRg st="14" end="14"/>
                                            </p:txEl>
                                          </p:spTgt>
                                        </p:tgtEl>
                                        <p:attrNameLst>
                                          <p:attrName>style.visibility</p:attrName>
                                        </p:attrNameLst>
                                      </p:cBhvr>
                                      <p:to>
                                        <p:strVal val="visible"/>
                                      </p:to>
                                    </p:set>
                                    <p:animEffect transition="in" filter="fade">
                                      <p:cBhvr>
                                        <p:cTn id="86" dur="1000"/>
                                        <p:tgtEl>
                                          <p:spTgt spid="3">
                                            <p:txEl>
                                              <p:pRg st="14" end="14"/>
                                            </p:txEl>
                                          </p:spTgt>
                                        </p:tgtEl>
                                      </p:cBhvr>
                                    </p:animEffect>
                                    <p:anim calcmode="lin" valueType="num">
                                      <p:cBhvr>
                                        <p:cTn id="87"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250"/>
                                  </p:stCondLst>
                                  <p:childTnLst>
                                    <p:set>
                                      <p:cBhvr>
                                        <p:cTn id="90" dur="1" fill="hold">
                                          <p:stCondLst>
                                            <p:cond delay="0"/>
                                          </p:stCondLst>
                                        </p:cTn>
                                        <p:tgtEl>
                                          <p:spTgt spid="3">
                                            <p:txEl>
                                              <p:pRg st="15" end="15"/>
                                            </p:txEl>
                                          </p:spTgt>
                                        </p:tgtEl>
                                        <p:attrNameLst>
                                          <p:attrName>style.visibility</p:attrName>
                                        </p:attrNameLst>
                                      </p:cBhvr>
                                      <p:to>
                                        <p:strVal val="visible"/>
                                      </p:to>
                                    </p:set>
                                    <p:animEffect transition="in" filter="fade">
                                      <p:cBhvr>
                                        <p:cTn id="91" dur="1000"/>
                                        <p:tgtEl>
                                          <p:spTgt spid="3">
                                            <p:txEl>
                                              <p:pRg st="15" end="15"/>
                                            </p:txEl>
                                          </p:spTgt>
                                        </p:tgtEl>
                                      </p:cBhvr>
                                    </p:animEffect>
                                    <p:anim calcmode="lin" valueType="num">
                                      <p:cBhvr>
                                        <p:cTn id="92"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par>
                          <p:cTn id="94" fill="hold">
                            <p:stCondLst>
                              <p:cond delay="2250"/>
                            </p:stCondLst>
                            <p:childTnLst>
                              <p:par>
                                <p:cTn id="95" presetID="10" presetClass="entr" presetSubtype="0" fill="hold" nodeType="after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par>
                          <p:cTn id="101" fill="hold">
                            <p:stCondLst>
                              <p:cond delay="2750"/>
                            </p:stCondLst>
                            <p:childTnLst>
                              <p:par>
                                <p:cTn id="102" presetID="10" presetClass="entr" presetSubtype="0" fill="hold" grpId="0" nodeType="afterEffect">
                                  <p:stCondLst>
                                    <p:cond delay="0"/>
                                  </p:stCondLst>
                                  <p:childTnLst>
                                    <p:set>
                                      <p:cBhvr>
                                        <p:cTn id="103" dur="1" fill="hold">
                                          <p:stCondLst>
                                            <p:cond delay="0"/>
                                          </p:stCondLst>
                                        </p:cTn>
                                        <p:tgtEl>
                                          <p:spTgt spid="10"/>
                                        </p:tgtEl>
                                        <p:attrNameLst>
                                          <p:attrName>style.visibility</p:attrName>
                                        </p:attrNameLst>
                                      </p:cBhvr>
                                      <p:to>
                                        <p:strVal val="visible"/>
                                      </p:to>
                                    </p:set>
                                    <p:animEffect transition="in" filter="fade">
                                      <p:cBhvr>
                                        <p:cTn id="10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B39DE-7749-8F11-F1DA-80AB8B968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C3FB0-D4C9-6605-8CF4-A62B7B4C2409}"/>
              </a:ext>
            </a:extLst>
          </p:cNvPr>
          <p:cNvSpPr>
            <a:spLocks noGrp="1"/>
          </p:cNvSpPr>
          <p:nvPr>
            <p:ph type="title"/>
          </p:nvPr>
        </p:nvSpPr>
        <p:spPr>
          <a:xfrm>
            <a:off x="838200" y="365126"/>
            <a:ext cx="10813330" cy="733098"/>
          </a:xfrm>
        </p:spPr>
        <p:txBody>
          <a:bodyPr/>
          <a:lstStyle/>
          <a:p>
            <a:r>
              <a:rPr lang="de-DE" dirty="0"/>
              <a:t>Vermögensverteilung Österreich</a:t>
            </a:r>
            <a:endParaRPr lang="en-GB" dirty="0"/>
          </a:p>
        </p:txBody>
      </p:sp>
      <p:sp>
        <p:nvSpPr>
          <p:cNvPr id="4" name="Date Placeholder 3">
            <a:extLst>
              <a:ext uri="{FF2B5EF4-FFF2-40B4-BE49-F238E27FC236}">
                <a16:creationId xmlns:a16="http://schemas.microsoft.com/office/drawing/2014/main" id="{89EDBD3F-8AA4-C101-CD5B-25A0E5CB62CC}"/>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F9DCE734-3E23-B334-8DA0-6D6BA4022645}"/>
              </a:ext>
            </a:extLst>
          </p:cNvPr>
          <p:cNvSpPr>
            <a:spLocks noGrp="1"/>
          </p:cNvSpPr>
          <p:nvPr>
            <p:ph type="sldNum" sz="quarter" idx="12"/>
          </p:nvPr>
        </p:nvSpPr>
        <p:spPr/>
        <p:txBody>
          <a:bodyPr/>
          <a:lstStyle/>
          <a:p>
            <a:fld id="{3BCEFD86-2525-4952-84D0-968E03961A76}" type="slidenum">
              <a:rPr lang="de-DE" smtClean="0"/>
              <a:t>16</a:t>
            </a:fld>
            <a:endParaRPr lang="de-DE"/>
          </a:p>
        </p:txBody>
      </p:sp>
      <p:sp>
        <p:nvSpPr>
          <p:cNvPr id="7" name="TextBox 6">
            <a:extLst>
              <a:ext uri="{FF2B5EF4-FFF2-40B4-BE49-F238E27FC236}">
                <a16:creationId xmlns:a16="http://schemas.microsoft.com/office/drawing/2014/main" id="{5E98A411-F286-C541-4222-24B0284B8804}"/>
              </a:ext>
            </a:extLst>
          </p:cNvPr>
          <p:cNvSpPr txBox="1"/>
          <p:nvPr/>
        </p:nvSpPr>
        <p:spPr>
          <a:xfrm>
            <a:off x="5663061" y="6103412"/>
            <a:ext cx="3686666" cy="246221"/>
          </a:xfrm>
          <a:prstGeom prst="rect">
            <a:avLst/>
          </a:prstGeom>
          <a:noFill/>
        </p:spPr>
        <p:txBody>
          <a:bodyPr wrap="square" rtlCol="0">
            <a:spAutoFit/>
          </a:bodyPr>
          <a:lstStyle/>
          <a:p>
            <a:r>
              <a:rPr lang="de-DE" sz="1000" dirty="0">
                <a:solidFill>
                  <a:schemeClr val="bg1">
                    <a:lumMod val="50000"/>
                  </a:schemeClr>
                </a:solidFill>
              </a:rPr>
              <a:t>Quelle: </a:t>
            </a:r>
            <a:r>
              <a:rPr lang="de-DE" sz="1000" dirty="0" err="1">
                <a:solidFill>
                  <a:schemeClr val="bg1">
                    <a:lumMod val="50000"/>
                  </a:schemeClr>
                </a:solidFill>
              </a:rPr>
              <a:t>Ferschli</a:t>
            </a:r>
            <a:r>
              <a:rPr lang="de-DE" sz="1000" dirty="0">
                <a:solidFill>
                  <a:schemeClr val="bg1">
                    <a:lumMod val="50000"/>
                  </a:schemeClr>
                </a:solidFill>
              </a:rPr>
              <a:t> et al. (2018) S.13f.</a:t>
            </a:r>
            <a:endParaRPr lang="en-GB" sz="1000" dirty="0">
              <a:solidFill>
                <a:schemeClr val="bg1">
                  <a:lumMod val="50000"/>
                </a:schemeClr>
              </a:solidFill>
            </a:endParaRPr>
          </a:p>
        </p:txBody>
      </p:sp>
      <p:pic>
        <p:nvPicPr>
          <p:cNvPr id="13" name="Picture 12">
            <a:extLst>
              <a:ext uri="{FF2B5EF4-FFF2-40B4-BE49-F238E27FC236}">
                <a16:creationId xmlns:a16="http://schemas.microsoft.com/office/drawing/2014/main" id="{0F0B0085-6203-98C0-01AE-8302B97F0253}"/>
              </a:ext>
            </a:extLst>
          </p:cNvPr>
          <p:cNvPicPr>
            <a:picLocks noChangeAspect="1"/>
          </p:cNvPicPr>
          <p:nvPr/>
        </p:nvPicPr>
        <p:blipFill rotWithShape="1">
          <a:blip r:embed="rId3"/>
          <a:srcRect r="18820"/>
          <a:stretch/>
        </p:blipFill>
        <p:spPr>
          <a:xfrm>
            <a:off x="5855498" y="2096289"/>
            <a:ext cx="6176218" cy="4000406"/>
          </a:xfrm>
          <a:prstGeom prst="rect">
            <a:avLst/>
          </a:prstGeom>
          <a:ln>
            <a:solidFill>
              <a:schemeClr val="tx1"/>
            </a:solidFill>
          </a:ln>
        </p:spPr>
      </p:pic>
      <p:pic>
        <p:nvPicPr>
          <p:cNvPr id="17" name="Picture 16">
            <a:extLst>
              <a:ext uri="{FF2B5EF4-FFF2-40B4-BE49-F238E27FC236}">
                <a16:creationId xmlns:a16="http://schemas.microsoft.com/office/drawing/2014/main" id="{EE512623-4D24-68C7-6762-45FED46C71AF}"/>
              </a:ext>
            </a:extLst>
          </p:cNvPr>
          <p:cNvPicPr>
            <a:picLocks noChangeAspect="1"/>
          </p:cNvPicPr>
          <p:nvPr/>
        </p:nvPicPr>
        <p:blipFill>
          <a:blip r:embed="rId4"/>
          <a:stretch>
            <a:fillRect/>
          </a:stretch>
        </p:blipFill>
        <p:spPr>
          <a:xfrm>
            <a:off x="254965" y="2096289"/>
            <a:ext cx="5392105" cy="4260061"/>
          </a:xfrm>
          <a:prstGeom prst="rect">
            <a:avLst/>
          </a:prstGeom>
          <a:ln>
            <a:solidFill>
              <a:schemeClr val="tx1"/>
            </a:solidFill>
          </a:ln>
        </p:spPr>
      </p:pic>
      <p:sp>
        <p:nvSpPr>
          <p:cNvPr id="8" name="Footer Placeholder 7">
            <a:extLst>
              <a:ext uri="{FF2B5EF4-FFF2-40B4-BE49-F238E27FC236}">
                <a16:creationId xmlns:a16="http://schemas.microsoft.com/office/drawing/2014/main" id="{9F7DACB2-171B-7417-D553-E2C09963C762}"/>
              </a:ext>
            </a:extLst>
          </p:cNvPr>
          <p:cNvSpPr>
            <a:spLocks noGrp="1"/>
          </p:cNvSpPr>
          <p:nvPr>
            <p:ph type="ftr" sz="quarter" idx="11"/>
          </p:nvPr>
        </p:nvSpPr>
        <p:spPr/>
        <p:txBody>
          <a:bodyPr/>
          <a:lstStyle/>
          <a:p>
            <a:r>
              <a:rPr lang="de-DE"/>
              <a:t>Steuergerechtigkeit und Ungleichheit | Kai J. Lingnau</a:t>
            </a:r>
          </a:p>
        </p:txBody>
      </p:sp>
      <p:sp>
        <p:nvSpPr>
          <p:cNvPr id="5" name="Rectangle 4">
            <a:extLst>
              <a:ext uri="{FF2B5EF4-FFF2-40B4-BE49-F238E27FC236}">
                <a16:creationId xmlns:a16="http://schemas.microsoft.com/office/drawing/2014/main" id="{B5357FBE-16E8-2EE3-62F5-CA0EA47AE97C}"/>
              </a:ext>
            </a:extLst>
          </p:cNvPr>
          <p:cNvSpPr/>
          <p:nvPr/>
        </p:nvSpPr>
        <p:spPr>
          <a:xfrm>
            <a:off x="6862713" y="2168165"/>
            <a:ext cx="914400" cy="679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Inhaltsplatzhalter 2">
            <a:extLst>
              <a:ext uri="{FF2B5EF4-FFF2-40B4-BE49-F238E27FC236}">
                <a16:creationId xmlns:a16="http://schemas.microsoft.com/office/drawing/2014/main" id="{61CB2D77-C1CA-4218-7924-849883F9BE47}"/>
              </a:ext>
            </a:extLst>
          </p:cNvPr>
          <p:cNvSpPr txBox="1">
            <a:spLocks/>
          </p:cNvSpPr>
          <p:nvPr/>
        </p:nvSpPr>
        <p:spPr>
          <a:xfrm>
            <a:off x="838200" y="1217074"/>
            <a:ext cx="10934700" cy="8724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Wie gut hast du dich selber eingeschätzt?</a:t>
            </a:r>
          </a:p>
          <a:p>
            <a:r>
              <a:rPr lang="de-DE" sz="2000" dirty="0"/>
              <a:t>In wie viele </a:t>
            </a:r>
            <a:r>
              <a:rPr lang="de-DE" sz="2000" dirty="0">
                <a:solidFill>
                  <a:srgbClr val="7030A0"/>
                </a:solidFill>
              </a:rPr>
              <a:t>Balken</a:t>
            </a:r>
            <a:r>
              <a:rPr lang="de-DE" sz="2000" dirty="0"/>
              <a:t> müsste man die </a:t>
            </a:r>
            <a:r>
              <a:rPr lang="de-DE" sz="2000" dirty="0">
                <a:solidFill>
                  <a:srgbClr val="7030A0"/>
                </a:solidFill>
              </a:rPr>
              <a:t>letzte Kategorie </a:t>
            </a:r>
            <a:r>
              <a:rPr lang="de-DE" sz="2000" dirty="0"/>
              <a:t>aufteilen, um die Reichsten abzubilden?</a:t>
            </a:r>
            <a:endParaRPr lang="de-AT" sz="2000" dirty="0"/>
          </a:p>
        </p:txBody>
      </p:sp>
      <p:cxnSp>
        <p:nvCxnSpPr>
          <p:cNvPr id="11" name="Gerade Verbindung mit Pfeil 10">
            <a:extLst>
              <a:ext uri="{FF2B5EF4-FFF2-40B4-BE49-F238E27FC236}">
                <a16:creationId xmlns:a16="http://schemas.microsoft.com/office/drawing/2014/main" id="{A3DA3249-207A-585B-260E-2E1D3E79DEF1}"/>
              </a:ext>
            </a:extLst>
          </p:cNvPr>
          <p:cNvCxnSpPr/>
          <p:nvPr/>
        </p:nvCxnSpPr>
        <p:spPr>
          <a:xfrm flipH="1">
            <a:off x="5286375" y="1990725"/>
            <a:ext cx="257176" cy="227647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23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1" presetClass="entr" presetSubtype="0" fill="hold" grpId="0" nodeType="withEffect">
                                  <p:stCondLst>
                                    <p:cond delay="25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anim calcmode="lin" valueType="num">
                                      <p:cBhvr>
                                        <p:cTn id="22"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2">
                                            <p:txEl>
                                              <p:pRg st="1" end="1"/>
                                            </p:txEl>
                                          </p:spTgt>
                                        </p:tgtEl>
                                        <p:attrNameLst>
                                          <p:attrName>style.visibility</p:attrName>
                                        </p:attrNameLst>
                                      </p:cBhvr>
                                      <p:to>
                                        <p:strVal val="visible"/>
                                      </p:to>
                                    </p:set>
                                    <p:animEffect transition="in" filter="fade">
                                      <p:cBhvr>
                                        <p:cTn id="26" dur="1000"/>
                                        <p:tgtEl>
                                          <p:spTgt spid="12">
                                            <p:txEl>
                                              <p:pRg st="1" end="1"/>
                                            </p:txEl>
                                          </p:spTgt>
                                        </p:tgtEl>
                                      </p:cBhvr>
                                    </p:animEffect>
                                    <p:anim calcmode="lin" valueType="num">
                                      <p:cBhvr>
                                        <p:cTn id="27"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F3CF8-A3E7-6848-5916-41F91960AC6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03AC469-526E-B259-F751-9905E94EFD38}"/>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E8B2922C-1E89-8711-B758-A96A0E6C0BDB}"/>
              </a:ext>
            </a:extLst>
          </p:cNvPr>
          <p:cNvSpPr>
            <a:spLocks noGrp="1"/>
          </p:cNvSpPr>
          <p:nvPr>
            <p:ph type="sldNum" sz="quarter" idx="12"/>
          </p:nvPr>
        </p:nvSpPr>
        <p:spPr/>
        <p:txBody>
          <a:bodyPr/>
          <a:lstStyle/>
          <a:p>
            <a:fld id="{3BCEFD86-2525-4952-84D0-968E03961A76}" type="slidenum">
              <a:rPr lang="de-DE" smtClean="0"/>
              <a:t>17</a:t>
            </a:fld>
            <a:endParaRPr lang="de-DE"/>
          </a:p>
        </p:txBody>
      </p:sp>
      <p:pic>
        <p:nvPicPr>
          <p:cNvPr id="1028" name="Picture 4">
            <a:extLst>
              <a:ext uri="{FF2B5EF4-FFF2-40B4-BE49-F238E27FC236}">
                <a16:creationId xmlns:a16="http://schemas.microsoft.com/office/drawing/2014/main" id="{EC660B93-1535-3354-9DD3-B5B64D6A6E2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69747" y="453005"/>
            <a:ext cx="9217078" cy="5673624"/>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D26C90-E83F-E483-B27D-12740B1021A0}"/>
              </a:ext>
            </a:extLst>
          </p:cNvPr>
          <p:cNvSpPr txBox="1"/>
          <p:nvPr/>
        </p:nvSpPr>
        <p:spPr>
          <a:xfrm>
            <a:off x="2413260" y="3186120"/>
            <a:ext cx="1762813" cy="523220"/>
          </a:xfrm>
          <a:prstGeom prst="rect">
            <a:avLst/>
          </a:prstGeom>
          <a:noFill/>
        </p:spPr>
        <p:txBody>
          <a:bodyPr wrap="square" rtlCol="0">
            <a:spAutoFit/>
          </a:bodyPr>
          <a:lstStyle/>
          <a:p>
            <a:r>
              <a:rPr lang="de-DE" sz="1400" i="1" dirty="0" err="1">
                <a:solidFill>
                  <a:srgbClr val="9A0000"/>
                </a:solidFill>
              </a:rPr>
              <a:t>Multimillionär:innen</a:t>
            </a:r>
            <a:r>
              <a:rPr lang="de-DE" sz="1400" i="1" dirty="0">
                <a:solidFill>
                  <a:srgbClr val="9A0000"/>
                </a:solidFill>
              </a:rPr>
              <a:t>   </a:t>
            </a:r>
          </a:p>
          <a:p>
            <a:r>
              <a:rPr lang="de-DE" sz="1400" i="1" dirty="0">
                <a:solidFill>
                  <a:srgbClr val="9A0000"/>
                </a:solidFill>
              </a:rPr>
              <a:t>     und Milliardäre</a:t>
            </a:r>
          </a:p>
        </p:txBody>
      </p:sp>
      <p:sp>
        <p:nvSpPr>
          <p:cNvPr id="7" name="TextBox 6">
            <a:extLst>
              <a:ext uri="{FF2B5EF4-FFF2-40B4-BE49-F238E27FC236}">
                <a16:creationId xmlns:a16="http://schemas.microsoft.com/office/drawing/2014/main" id="{AEC71004-8886-580C-9550-8B45B979F9B1}"/>
              </a:ext>
            </a:extLst>
          </p:cNvPr>
          <p:cNvSpPr txBox="1"/>
          <p:nvPr/>
        </p:nvSpPr>
        <p:spPr>
          <a:xfrm>
            <a:off x="4034672" y="2041771"/>
            <a:ext cx="1970203" cy="523220"/>
          </a:xfrm>
          <a:prstGeom prst="rect">
            <a:avLst/>
          </a:prstGeom>
          <a:noFill/>
        </p:spPr>
        <p:txBody>
          <a:bodyPr wrap="square" rtlCol="0">
            <a:spAutoFit/>
          </a:bodyPr>
          <a:lstStyle/>
          <a:p>
            <a:r>
              <a:rPr lang="de-DE" sz="1400" i="1" dirty="0">
                <a:solidFill>
                  <a:srgbClr val="FF3300"/>
                </a:solidFill>
              </a:rPr>
              <a:t>Halbe bis vielfache   </a:t>
            </a:r>
          </a:p>
          <a:p>
            <a:r>
              <a:rPr lang="de-DE" sz="1400" i="1" dirty="0">
                <a:solidFill>
                  <a:srgbClr val="FF3300"/>
                </a:solidFill>
              </a:rPr>
              <a:t>     </a:t>
            </a:r>
            <a:r>
              <a:rPr lang="de-DE" sz="1400" i="1" dirty="0" err="1">
                <a:solidFill>
                  <a:srgbClr val="FF3300"/>
                </a:solidFill>
              </a:rPr>
              <a:t>Millionär:innen</a:t>
            </a:r>
            <a:endParaRPr lang="de-DE" sz="1400" i="1" dirty="0">
              <a:solidFill>
                <a:srgbClr val="FF3300"/>
              </a:solidFill>
            </a:endParaRPr>
          </a:p>
        </p:txBody>
      </p:sp>
      <p:sp>
        <p:nvSpPr>
          <p:cNvPr id="9" name="TextBox 8">
            <a:extLst>
              <a:ext uri="{FF2B5EF4-FFF2-40B4-BE49-F238E27FC236}">
                <a16:creationId xmlns:a16="http://schemas.microsoft.com/office/drawing/2014/main" id="{7DBABF1A-E6E0-C3BC-CC24-4AA116B27FAA}"/>
              </a:ext>
            </a:extLst>
          </p:cNvPr>
          <p:cNvSpPr txBox="1"/>
          <p:nvPr/>
        </p:nvSpPr>
        <p:spPr>
          <a:xfrm>
            <a:off x="4781551" y="5559539"/>
            <a:ext cx="5486400" cy="307777"/>
          </a:xfrm>
          <a:prstGeom prst="rect">
            <a:avLst/>
          </a:prstGeom>
          <a:noFill/>
        </p:spPr>
        <p:txBody>
          <a:bodyPr wrap="square" rtlCol="0">
            <a:spAutoFit/>
          </a:bodyPr>
          <a:lstStyle/>
          <a:p>
            <a:r>
              <a:rPr lang="de-DE" sz="1400" i="1" dirty="0">
                <a:solidFill>
                  <a:srgbClr val="2CA3A0"/>
                </a:solidFill>
              </a:rPr>
              <a:t>Kleine Wohnung oder zwei Autos bis Einfamilienhaus und mehrere Autos</a:t>
            </a:r>
          </a:p>
        </p:txBody>
      </p:sp>
      <p:sp>
        <p:nvSpPr>
          <p:cNvPr id="10" name="TextBox 9">
            <a:extLst>
              <a:ext uri="{FF2B5EF4-FFF2-40B4-BE49-F238E27FC236}">
                <a16:creationId xmlns:a16="http://schemas.microsoft.com/office/drawing/2014/main" id="{43A7EE99-1342-2D2B-22A3-F5983F170417}"/>
              </a:ext>
            </a:extLst>
          </p:cNvPr>
          <p:cNvSpPr txBox="1"/>
          <p:nvPr/>
        </p:nvSpPr>
        <p:spPr>
          <a:xfrm>
            <a:off x="8591746" y="3539045"/>
            <a:ext cx="2116392" cy="523220"/>
          </a:xfrm>
          <a:prstGeom prst="rect">
            <a:avLst/>
          </a:prstGeom>
          <a:noFill/>
        </p:spPr>
        <p:txBody>
          <a:bodyPr wrap="square" rtlCol="0">
            <a:spAutoFit/>
          </a:bodyPr>
          <a:lstStyle/>
          <a:p>
            <a:pPr algn="ctr"/>
            <a:r>
              <a:rPr lang="de-DE" sz="1400" i="1" dirty="0">
                <a:solidFill>
                  <a:srgbClr val="245C6E"/>
                </a:solidFill>
              </a:rPr>
              <a:t>Kein bzw. weniger als 86.000 € Nettovermögen</a:t>
            </a:r>
          </a:p>
        </p:txBody>
      </p:sp>
      <p:sp>
        <p:nvSpPr>
          <p:cNvPr id="3" name="Footer Placeholder 2">
            <a:extLst>
              <a:ext uri="{FF2B5EF4-FFF2-40B4-BE49-F238E27FC236}">
                <a16:creationId xmlns:a16="http://schemas.microsoft.com/office/drawing/2014/main" id="{68B487F5-1A82-1A7D-C9DB-3184AF6468C1}"/>
              </a:ext>
            </a:extLst>
          </p:cNvPr>
          <p:cNvSpPr>
            <a:spLocks noGrp="1"/>
          </p:cNvSpPr>
          <p:nvPr>
            <p:ph type="ftr" sz="quarter" idx="11"/>
          </p:nvPr>
        </p:nvSpPr>
        <p:spPr/>
        <p:txBody>
          <a:bodyPr/>
          <a:lstStyle/>
          <a:p>
            <a:r>
              <a:rPr lang="de-DE"/>
              <a:t>Steuergerechtigkeit und Ungleichheit | Kai J. Lingnau</a:t>
            </a:r>
          </a:p>
        </p:txBody>
      </p:sp>
    </p:spTree>
    <p:extLst>
      <p:ext uri="{BB962C8B-B14F-4D97-AF65-F5344CB8AC3E}">
        <p14:creationId xmlns:p14="http://schemas.microsoft.com/office/powerpoint/2010/main" val="18306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wipe(left)">
                                      <p:cBhvr>
                                        <p:cTn id="10" dur="500"/>
                                        <p:tgtEl>
                                          <p:spTgt spid="10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FBB3A-ED2E-C325-1BD6-E24E0DB6EBA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95D5DCF-CD5B-7EAC-6F61-D60D58AFE277}"/>
              </a:ext>
            </a:extLst>
          </p:cNvPr>
          <p:cNvSpPr>
            <a:spLocks noGrp="1"/>
          </p:cNvSpPr>
          <p:nvPr>
            <p:ph type="title"/>
          </p:nvPr>
        </p:nvSpPr>
        <p:spPr/>
        <p:txBody>
          <a:bodyPr/>
          <a:lstStyle/>
          <a:p>
            <a:r>
              <a:rPr lang="de-DE" dirty="0"/>
              <a:t>Selbsteinschätzung</a:t>
            </a:r>
            <a:endParaRPr lang="de-AT" dirty="0"/>
          </a:p>
        </p:txBody>
      </p:sp>
      <p:sp>
        <p:nvSpPr>
          <p:cNvPr id="3" name="Inhaltsplatzhalter 2">
            <a:extLst>
              <a:ext uri="{FF2B5EF4-FFF2-40B4-BE49-F238E27FC236}">
                <a16:creationId xmlns:a16="http://schemas.microsoft.com/office/drawing/2014/main" id="{342D1A6A-ADEA-36E5-B172-627CAACE5D6E}"/>
              </a:ext>
            </a:extLst>
          </p:cNvPr>
          <p:cNvSpPr>
            <a:spLocks noGrp="1"/>
          </p:cNvSpPr>
          <p:nvPr>
            <p:ph idx="1"/>
          </p:nvPr>
        </p:nvSpPr>
        <p:spPr>
          <a:xfrm>
            <a:off x="838200" y="1825625"/>
            <a:ext cx="5124450" cy="4351338"/>
          </a:xfrm>
        </p:spPr>
        <p:txBody>
          <a:bodyPr>
            <a:normAutofit fontScale="92500" lnSpcReduction="10000"/>
          </a:bodyPr>
          <a:lstStyle/>
          <a:p>
            <a:r>
              <a:rPr lang="de-DE" dirty="0"/>
              <a:t>Wie gut hast du dich selber eingeschätzt?</a:t>
            </a:r>
          </a:p>
          <a:p>
            <a:endParaRPr lang="de-DE" dirty="0"/>
          </a:p>
          <a:p>
            <a:r>
              <a:rPr lang="de-DE" dirty="0"/>
              <a:t>Tendenz zur Mitte</a:t>
            </a:r>
          </a:p>
          <a:p>
            <a:pPr lvl="1"/>
            <a:r>
              <a:rPr lang="de-DE" dirty="0"/>
              <a:t>Ärmere Personen schätze sich zu relativ reicher ein</a:t>
            </a:r>
          </a:p>
          <a:p>
            <a:pPr lvl="1"/>
            <a:r>
              <a:rPr lang="de-DE" dirty="0"/>
              <a:t>Insbesondere (extrem) Reiche Personen schätzen sich relativ (viel) zu arm ein</a:t>
            </a:r>
          </a:p>
          <a:p>
            <a:pPr lvl="1"/>
            <a:r>
              <a:rPr lang="de-DE" dirty="0">
                <a:sym typeface="Wingdings" panose="05000000000000000000" pitchFamily="2" charset="2"/>
              </a:rPr>
              <a:t> „Normal sein“</a:t>
            </a:r>
          </a:p>
          <a:p>
            <a:pPr lvl="1"/>
            <a:r>
              <a:rPr lang="de-DE" dirty="0">
                <a:sym typeface="Wingdings" panose="05000000000000000000" pitchFamily="2" charset="2"/>
              </a:rPr>
              <a:t> Scham/ Neid ?</a:t>
            </a:r>
          </a:p>
          <a:p>
            <a:pPr lvl="1"/>
            <a:r>
              <a:rPr lang="de-DE" dirty="0">
                <a:sym typeface="Wingdings" panose="05000000000000000000" pitchFamily="2" charset="2"/>
              </a:rPr>
              <a:t> Relativum ist die Gruppe</a:t>
            </a:r>
            <a:endParaRPr lang="de-DE" dirty="0"/>
          </a:p>
          <a:p>
            <a:endParaRPr lang="de-DE" sz="1900" dirty="0">
              <a:solidFill>
                <a:schemeClr val="bg1">
                  <a:lumMod val="50000"/>
                </a:schemeClr>
              </a:solidFill>
            </a:endParaRPr>
          </a:p>
          <a:p>
            <a:r>
              <a:rPr lang="de-AT" sz="1900" dirty="0">
                <a:solidFill>
                  <a:schemeClr val="bg1">
                    <a:lumMod val="50000"/>
                  </a:schemeClr>
                </a:solidFill>
                <a:hlinkClick r:id="rId2">
                  <a:extLst>
                    <a:ext uri="{A12FA001-AC4F-418D-AE19-62706E023703}">
                      <ahyp:hlinkClr xmlns:ahyp="http://schemas.microsoft.com/office/drawing/2018/hyperlinkcolor" val="tx"/>
                    </a:ext>
                  </a:extLst>
                </a:hlinkClick>
              </a:rPr>
              <a:t>https://soreichistoesterreich.ak.at/</a:t>
            </a:r>
            <a:r>
              <a:rPr lang="de-AT" sz="1900" dirty="0">
                <a:solidFill>
                  <a:schemeClr val="bg1">
                    <a:lumMod val="50000"/>
                  </a:schemeClr>
                </a:solidFill>
              </a:rPr>
              <a:t> </a:t>
            </a:r>
          </a:p>
        </p:txBody>
      </p:sp>
      <p:sp>
        <p:nvSpPr>
          <p:cNvPr id="4" name="Datumsplatzhalter 3">
            <a:extLst>
              <a:ext uri="{FF2B5EF4-FFF2-40B4-BE49-F238E27FC236}">
                <a16:creationId xmlns:a16="http://schemas.microsoft.com/office/drawing/2014/main" id="{B9DB79B8-DC54-F6D0-65AC-B4FFA954EE47}"/>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5D18D4DA-C418-B906-34F0-1EDE34FFC53A}"/>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ACFF5DC0-4479-A03C-C06A-BAC4FDCF2C75}"/>
              </a:ext>
            </a:extLst>
          </p:cNvPr>
          <p:cNvSpPr>
            <a:spLocks noGrp="1"/>
          </p:cNvSpPr>
          <p:nvPr>
            <p:ph type="sldNum" sz="quarter" idx="12"/>
          </p:nvPr>
        </p:nvSpPr>
        <p:spPr/>
        <p:txBody>
          <a:bodyPr/>
          <a:lstStyle/>
          <a:p>
            <a:fld id="{3BCEFD86-2525-4952-84D0-968E03961A76}" type="slidenum">
              <a:rPr lang="de-DE" smtClean="0"/>
              <a:t>18</a:t>
            </a:fld>
            <a:endParaRPr lang="de-DE"/>
          </a:p>
        </p:txBody>
      </p:sp>
      <p:pic>
        <p:nvPicPr>
          <p:cNvPr id="8" name="Grafik 7">
            <a:extLst>
              <a:ext uri="{FF2B5EF4-FFF2-40B4-BE49-F238E27FC236}">
                <a16:creationId xmlns:a16="http://schemas.microsoft.com/office/drawing/2014/main" id="{004A1CA1-534E-2173-C6B5-256B229B2295}"/>
              </a:ext>
            </a:extLst>
          </p:cNvPr>
          <p:cNvPicPr>
            <a:picLocks noChangeAspect="1"/>
          </p:cNvPicPr>
          <p:nvPr/>
        </p:nvPicPr>
        <p:blipFill>
          <a:blip r:embed="rId3"/>
          <a:stretch>
            <a:fillRect/>
          </a:stretch>
        </p:blipFill>
        <p:spPr>
          <a:xfrm>
            <a:off x="6096000" y="2019300"/>
            <a:ext cx="5687218" cy="3138925"/>
          </a:xfrm>
          <a:prstGeom prst="rect">
            <a:avLst/>
          </a:prstGeom>
        </p:spPr>
      </p:pic>
      <p:sp>
        <p:nvSpPr>
          <p:cNvPr id="9" name="Textfeld 8">
            <a:extLst>
              <a:ext uri="{FF2B5EF4-FFF2-40B4-BE49-F238E27FC236}">
                <a16:creationId xmlns:a16="http://schemas.microsoft.com/office/drawing/2014/main" id="{B5C07A52-B9CA-143D-4CA2-5C29DCAD0103}"/>
              </a:ext>
            </a:extLst>
          </p:cNvPr>
          <p:cNvSpPr txBox="1"/>
          <p:nvPr/>
        </p:nvSpPr>
        <p:spPr>
          <a:xfrm>
            <a:off x="6096000" y="1412588"/>
            <a:ext cx="5687218" cy="584775"/>
          </a:xfrm>
          <a:prstGeom prst="rect">
            <a:avLst/>
          </a:prstGeom>
          <a:noFill/>
        </p:spPr>
        <p:txBody>
          <a:bodyPr wrap="square" rtlCol="0">
            <a:spAutoFit/>
          </a:bodyPr>
          <a:lstStyle/>
          <a:p>
            <a:r>
              <a:rPr lang="de-DE" sz="1600" dirty="0"/>
              <a:t>Selbsteinschätzung der befragten Haushalte bezüglich ihrer Position in der Vermögensverteilung</a:t>
            </a:r>
            <a:endParaRPr lang="de-AT" sz="1600" dirty="0"/>
          </a:p>
        </p:txBody>
      </p:sp>
      <p:sp>
        <p:nvSpPr>
          <p:cNvPr id="10" name="Textfeld 9">
            <a:extLst>
              <a:ext uri="{FF2B5EF4-FFF2-40B4-BE49-F238E27FC236}">
                <a16:creationId xmlns:a16="http://schemas.microsoft.com/office/drawing/2014/main" id="{BB303305-A441-53BF-E6DC-378B0A0DF815}"/>
              </a:ext>
            </a:extLst>
          </p:cNvPr>
          <p:cNvSpPr txBox="1"/>
          <p:nvPr/>
        </p:nvSpPr>
        <p:spPr>
          <a:xfrm>
            <a:off x="9572624" y="5158225"/>
            <a:ext cx="2251065" cy="276999"/>
          </a:xfrm>
          <a:prstGeom prst="rect">
            <a:avLst/>
          </a:prstGeom>
          <a:noFill/>
        </p:spPr>
        <p:txBody>
          <a:bodyPr wrap="none" rtlCol="0">
            <a:spAutoFit/>
          </a:bodyPr>
          <a:lstStyle/>
          <a:p>
            <a:pPr algn="r"/>
            <a:r>
              <a:rPr lang="de-DE" sz="1200" dirty="0">
                <a:solidFill>
                  <a:schemeClr val="bg1">
                    <a:lumMod val="50000"/>
                  </a:schemeClr>
                </a:solidFill>
              </a:rPr>
              <a:t>Quelle: HFCS Austria 2010, </a:t>
            </a:r>
            <a:r>
              <a:rPr lang="de-DE" sz="1200" dirty="0" err="1">
                <a:solidFill>
                  <a:schemeClr val="bg1">
                    <a:lumMod val="50000"/>
                  </a:schemeClr>
                </a:solidFill>
              </a:rPr>
              <a:t>OeNB</a:t>
            </a:r>
            <a:endParaRPr lang="de-AT" sz="1200" dirty="0">
              <a:solidFill>
                <a:schemeClr val="bg1">
                  <a:lumMod val="50000"/>
                </a:schemeClr>
              </a:solidFill>
            </a:endParaRPr>
          </a:p>
        </p:txBody>
      </p:sp>
    </p:spTree>
    <p:extLst>
      <p:ext uri="{BB962C8B-B14F-4D97-AF65-F5344CB8AC3E}">
        <p14:creationId xmlns:p14="http://schemas.microsoft.com/office/powerpoint/2010/main" val="375680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1000"/>
                                        <p:tgtEl>
                                          <p:spTgt spid="3">
                                            <p:txEl>
                                              <p:pRg st="2" end="2"/>
                                            </p:txEl>
                                          </p:spTgt>
                                        </p:tgtEl>
                                      </p:cBhvr>
                                    </p:animEffect>
                                    <p:anim calcmode="lin" valueType="num">
                                      <p:cBhvr>
                                        <p:cTn id="3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50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75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25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1000"/>
                                        <p:tgtEl>
                                          <p:spTgt spid="3">
                                            <p:txEl>
                                              <p:pRg st="5" end="5"/>
                                            </p:txEl>
                                          </p:spTgt>
                                        </p:tgtEl>
                                      </p:cBhvr>
                                    </p:animEffect>
                                    <p:anim calcmode="lin" valueType="num">
                                      <p:cBhvr>
                                        <p:cTn id="4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150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fade">
                                      <p:cBhvr>
                                        <p:cTn id="50" dur="1000"/>
                                        <p:tgtEl>
                                          <p:spTgt spid="3">
                                            <p:txEl>
                                              <p:pRg st="6" end="6"/>
                                            </p:txEl>
                                          </p:spTgt>
                                        </p:tgtEl>
                                      </p:cBhvr>
                                    </p:animEffect>
                                    <p:anim calcmode="lin" valueType="num">
                                      <p:cBhvr>
                                        <p:cTn id="5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175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8" fill="hold">
                            <p:stCondLst>
                              <p:cond delay="3750"/>
                            </p:stCondLst>
                            <p:childTnLst>
                              <p:par>
                                <p:cTn id="59" presetID="42" presetClass="entr" presetSubtype="0" fill="hold" nodeType="after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1000"/>
                                        <p:tgtEl>
                                          <p:spTgt spid="3">
                                            <p:txEl>
                                              <p:pRg st="9" end="9"/>
                                            </p:txEl>
                                          </p:spTgt>
                                        </p:tgtEl>
                                      </p:cBhvr>
                                    </p:animEffect>
                                    <p:anim calcmode="lin" valueType="num">
                                      <p:cBhvr>
                                        <p:cTn id="6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D847D6-415B-FA9F-FF43-92A19DD7ACCD}"/>
              </a:ext>
            </a:extLst>
          </p:cNvPr>
          <p:cNvSpPr>
            <a:spLocks noGrp="1"/>
          </p:cNvSpPr>
          <p:nvPr>
            <p:ph type="title"/>
          </p:nvPr>
        </p:nvSpPr>
        <p:spPr/>
        <p:txBody>
          <a:bodyPr/>
          <a:lstStyle/>
          <a:p>
            <a:r>
              <a:rPr lang="de-DE" dirty="0"/>
              <a:t>Globale Ungleichheit</a:t>
            </a:r>
          </a:p>
        </p:txBody>
      </p:sp>
      <p:sp>
        <p:nvSpPr>
          <p:cNvPr id="3" name="Textplatzhalter 2">
            <a:extLst>
              <a:ext uri="{FF2B5EF4-FFF2-40B4-BE49-F238E27FC236}">
                <a16:creationId xmlns:a16="http://schemas.microsoft.com/office/drawing/2014/main" id="{2800CF96-9915-6714-E0BB-2F4F1E818DDD}"/>
              </a:ext>
            </a:extLst>
          </p:cNvPr>
          <p:cNvSpPr>
            <a:spLocks noGrp="1"/>
          </p:cNvSpPr>
          <p:nvPr>
            <p:ph type="body" idx="1"/>
          </p:nvPr>
        </p:nvSpPr>
        <p:spPr/>
        <p:txBody>
          <a:bodyPr/>
          <a:lstStyle/>
          <a:p>
            <a:endParaRPr lang="de-DE"/>
          </a:p>
        </p:txBody>
      </p:sp>
      <p:sp>
        <p:nvSpPr>
          <p:cNvPr id="4" name="Datumsplatzhalter 3">
            <a:extLst>
              <a:ext uri="{FF2B5EF4-FFF2-40B4-BE49-F238E27FC236}">
                <a16:creationId xmlns:a16="http://schemas.microsoft.com/office/drawing/2014/main" id="{C12446E9-2C4A-09FE-7E06-21B3216B370C}"/>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93497792-85DB-8AC6-D4E9-088E28A78DA2}"/>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7E1523F5-F305-D594-30C0-628E2D6DAC5A}"/>
              </a:ext>
            </a:extLst>
          </p:cNvPr>
          <p:cNvSpPr>
            <a:spLocks noGrp="1"/>
          </p:cNvSpPr>
          <p:nvPr>
            <p:ph type="sldNum" sz="quarter" idx="12"/>
          </p:nvPr>
        </p:nvSpPr>
        <p:spPr/>
        <p:txBody>
          <a:bodyPr/>
          <a:lstStyle/>
          <a:p>
            <a:fld id="{3BCEFD86-2525-4952-84D0-968E03961A76}" type="slidenum">
              <a:rPr lang="de-DE" smtClean="0"/>
              <a:t>19</a:t>
            </a:fld>
            <a:endParaRPr lang="de-DE"/>
          </a:p>
        </p:txBody>
      </p:sp>
    </p:spTree>
    <p:extLst>
      <p:ext uri="{BB962C8B-B14F-4D97-AF65-F5344CB8AC3E}">
        <p14:creationId xmlns:p14="http://schemas.microsoft.com/office/powerpoint/2010/main" val="117978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le of coins&#10;&#10;Description automatically generated with medium confidence">
            <a:extLst>
              <a:ext uri="{FF2B5EF4-FFF2-40B4-BE49-F238E27FC236}">
                <a16:creationId xmlns:a16="http://schemas.microsoft.com/office/drawing/2014/main" id="{6DF92728-EAF7-48C3-BB35-35A04757DA2D}"/>
              </a:ext>
            </a:extLst>
          </p:cNvPr>
          <p:cNvPicPr>
            <a:picLocks noChangeAspect="1"/>
          </p:cNvPicPr>
          <p:nvPr/>
        </p:nvPicPr>
        <p:blipFill rotWithShape="1">
          <a:blip r:embed="rId2">
            <a:extLst>
              <a:ext uri="{28A0092B-C50C-407E-A947-70E740481C1C}">
                <a14:useLocalDpi xmlns:a14="http://schemas.microsoft.com/office/drawing/2010/main" val="0"/>
              </a:ext>
            </a:extLst>
          </a:blip>
          <a:srcRect l="3801" t="4910" r="32195" b="-1"/>
          <a:stretch/>
        </p:blipFill>
        <p:spPr>
          <a:xfrm>
            <a:off x="3523486" y="10"/>
            <a:ext cx="8668512" cy="6857990"/>
          </a:xfrm>
          <a:prstGeom prst="rect">
            <a:avLst/>
          </a:prstGeom>
        </p:spPr>
      </p:pic>
      <p:sp>
        <p:nvSpPr>
          <p:cNvPr id="34" name="Rectangle 2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C35C12-BC10-4E6E-BA52-8644C5CFD14D}"/>
              </a:ext>
            </a:extLst>
          </p:cNvPr>
          <p:cNvSpPr>
            <a:spLocks noGrp="1"/>
          </p:cNvSpPr>
          <p:nvPr>
            <p:ph type="title"/>
          </p:nvPr>
        </p:nvSpPr>
        <p:spPr>
          <a:xfrm>
            <a:off x="371094" y="1161288"/>
            <a:ext cx="3438144" cy="1124712"/>
          </a:xfrm>
        </p:spPr>
        <p:txBody>
          <a:bodyPr anchor="b">
            <a:normAutofit/>
          </a:bodyPr>
          <a:lstStyle/>
          <a:p>
            <a:r>
              <a:rPr lang="de-DE" sz="2800" dirty="0"/>
              <a:t>Inhalt</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9196219-1F9B-4972-9BA8-4D40CD1C2CF2}"/>
              </a:ext>
            </a:extLst>
          </p:cNvPr>
          <p:cNvSpPr>
            <a:spLocks noGrp="1"/>
          </p:cNvSpPr>
          <p:nvPr>
            <p:ph idx="1"/>
          </p:nvPr>
        </p:nvSpPr>
        <p:spPr>
          <a:xfrm>
            <a:off x="371093" y="2718054"/>
            <a:ext cx="5248725" cy="3207258"/>
          </a:xfrm>
        </p:spPr>
        <p:txBody>
          <a:bodyPr anchor="t">
            <a:normAutofit/>
          </a:bodyPr>
          <a:lstStyle/>
          <a:p>
            <a:pPr>
              <a:buFont typeface="Wingdings" panose="05000000000000000000" pitchFamily="2" charset="2"/>
              <a:buChar char="v"/>
            </a:pPr>
            <a:r>
              <a:rPr lang="de-DE" sz="1600" dirty="0"/>
              <a:t>Einstieg: Was ist Reichtum?</a:t>
            </a:r>
          </a:p>
          <a:p>
            <a:pPr>
              <a:buFont typeface="Wingdings" panose="05000000000000000000" pitchFamily="2" charset="2"/>
              <a:buChar char="v"/>
            </a:pPr>
            <a:r>
              <a:rPr lang="de-DE" sz="1600" dirty="0"/>
              <a:t>Indikatoren</a:t>
            </a:r>
          </a:p>
          <a:p>
            <a:pPr>
              <a:buFont typeface="Wingdings" panose="05000000000000000000" pitchFamily="2" charset="2"/>
              <a:buChar char="v"/>
            </a:pPr>
            <a:r>
              <a:rPr lang="de-DE" sz="1600" dirty="0"/>
              <a:t>Vermögensverteilung </a:t>
            </a:r>
          </a:p>
          <a:p>
            <a:pPr>
              <a:buFont typeface="Wingdings" panose="05000000000000000000" pitchFamily="2" charset="2"/>
              <a:buChar char="v"/>
            </a:pPr>
            <a:r>
              <a:rPr lang="de-DE" sz="1600" dirty="0"/>
              <a:t>Österreichs Steuersystem</a:t>
            </a:r>
          </a:p>
          <a:p>
            <a:pPr>
              <a:buFont typeface="Wingdings" panose="05000000000000000000" pitchFamily="2" charset="2"/>
              <a:buChar char="v"/>
            </a:pPr>
            <a:r>
              <a:rPr lang="de-DE" sz="1600" dirty="0"/>
              <a:t>Vermögenssteuern</a:t>
            </a:r>
          </a:p>
          <a:p>
            <a:pPr>
              <a:buFont typeface="Wingdings" panose="05000000000000000000" pitchFamily="2" charset="2"/>
              <a:buChar char="v"/>
            </a:pPr>
            <a:r>
              <a:rPr lang="de-DE" sz="1600" dirty="0"/>
              <a:t>Argumente</a:t>
            </a:r>
          </a:p>
          <a:p>
            <a:pPr>
              <a:buFont typeface="Wingdings" panose="05000000000000000000" pitchFamily="2" charset="2"/>
              <a:buChar char="v"/>
            </a:pPr>
            <a:endParaRPr lang="de-DE" sz="1600" dirty="0"/>
          </a:p>
        </p:txBody>
      </p:sp>
      <p:sp>
        <p:nvSpPr>
          <p:cNvPr id="6" name="Date Placeholder 5">
            <a:extLst>
              <a:ext uri="{FF2B5EF4-FFF2-40B4-BE49-F238E27FC236}">
                <a16:creationId xmlns:a16="http://schemas.microsoft.com/office/drawing/2014/main" id="{3D10FCCC-A51D-440D-96DE-E10C2388244D}"/>
              </a:ext>
            </a:extLst>
          </p:cNvPr>
          <p:cNvSpPr>
            <a:spLocks noGrp="1"/>
          </p:cNvSpPr>
          <p:nvPr>
            <p:ph type="dt" sz="half" idx="10"/>
          </p:nvPr>
        </p:nvSpPr>
        <p:spPr>
          <a:xfrm>
            <a:off x="371094" y="6356350"/>
            <a:ext cx="1828800" cy="365125"/>
          </a:xfrm>
        </p:spPr>
        <p:txBody>
          <a:bodyPr>
            <a:normAutofit/>
          </a:bodyPr>
          <a:lstStyle/>
          <a:p>
            <a:pPr>
              <a:spcAft>
                <a:spcPts val="600"/>
              </a:spcAft>
            </a:pPr>
            <a:r>
              <a:rPr lang="de-DE">
                <a:solidFill>
                  <a:schemeClr val="tx1">
                    <a:lumMod val="50000"/>
                    <a:lumOff val="50000"/>
                  </a:schemeClr>
                </a:solidFill>
              </a:rPr>
              <a:t>13.11.2025</a:t>
            </a:r>
          </a:p>
        </p:txBody>
      </p:sp>
      <p:sp>
        <p:nvSpPr>
          <p:cNvPr id="8" name="Slide Number Placeholder 7">
            <a:extLst>
              <a:ext uri="{FF2B5EF4-FFF2-40B4-BE49-F238E27FC236}">
                <a16:creationId xmlns:a16="http://schemas.microsoft.com/office/drawing/2014/main" id="{97D14BCC-94FC-453A-8507-CFB1E1A01A78}"/>
              </a:ext>
            </a:extLst>
          </p:cNvPr>
          <p:cNvSpPr>
            <a:spLocks noGrp="1"/>
          </p:cNvSpPr>
          <p:nvPr>
            <p:ph type="sldNum" sz="quarter" idx="12"/>
          </p:nvPr>
        </p:nvSpPr>
        <p:spPr>
          <a:xfrm>
            <a:off x="9077706" y="6356350"/>
            <a:ext cx="2743200" cy="365125"/>
          </a:xfrm>
        </p:spPr>
        <p:txBody>
          <a:bodyPr>
            <a:normAutofit/>
          </a:bodyPr>
          <a:lstStyle/>
          <a:p>
            <a:pPr>
              <a:spcAft>
                <a:spcPts val="600"/>
              </a:spcAft>
            </a:pPr>
            <a:fld id="{3BCEFD86-2525-4952-84D0-968E03961A76}" type="slidenum">
              <a:rPr lang="de-DE">
                <a:solidFill>
                  <a:schemeClr val="bg1"/>
                </a:solidFill>
              </a:rPr>
              <a:pPr>
                <a:spcAft>
                  <a:spcPts val="600"/>
                </a:spcAft>
              </a:pPr>
              <a:t>2</a:t>
            </a:fld>
            <a:endParaRPr lang="de-DE">
              <a:solidFill>
                <a:schemeClr val="bg1"/>
              </a:solidFill>
            </a:endParaRPr>
          </a:p>
        </p:txBody>
      </p:sp>
      <p:sp>
        <p:nvSpPr>
          <p:cNvPr id="4" name="Footer Placeholder 3">
            <a:extLst>
              <a:ext uri="{FF2B5EF4-FFF2-40B4-BE49-F238E27FC236}">
                <a16:creationId xmlns:a16="http://schemas.microsoft.com/office/drawing/2014/main" id="{004A49BF-FFA5-450F-8D00-C20BCCC81381}"/>
              </a:ext>
            </a:extLst>
          </p:cNvPr>
          <p:cNvSpPr>
            <a:spLocks noGrp="1"/>
          </p:cNvSpPr>
          <p:nvPr>
            <p:ph type="ftr" sz="quarter" idx="11"/>
          </p:nvPr>
        </p:nvSpPr>
        <p:spPr/>
        <p:txBody>
          <a:bodyPr/>
          <a:lstStyle/>
          <a:p>
            <a:r>
              <a:rPr lang="de-DE"/>
              <a:t>Steuergerechtigkeit und Ungleichheit | Kai J. Lingnau</a:t>
            </a:r>
          </a:p>
        </p:txBody>
      </p:sp>
      <p:sp>
        <p:nvSpPr>
          <p:cNvPr id="12" name="Title 1">
            <a:extLst>
              <a:ext uri="{FF2B5EF4-FFF2-40B4-BE49-F238E27FC236}">
                <a16:creationId xmlns:a16="http://schemas.microsoft.com/office/drawing/2014/main" id="{F903049A-83A7-4C05-B59B-222B475B7221}"/>
              </a:ext>
            </a:extLst>
          </p:cNvPr>
          <p:cNvSpPr txBox="1">
            <a:spLocks/>
          </p:cNvSpPr>
          <p:nvPr/>
        </p:nvSpPr>
        <p:spPr>
          <a:xfrm>
            <a:off x="7684122" y="2286000"/>
            <a:ext cx="3438145" cy="2889114"/>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000" kern="1200">
                <a:solidFill>
                  <a:schemeClr val="tx1"/>
                </a:solidFill>
                <a:latin typeface="Arial Bold"/>
                <a:ea typeface="+mj-ea"/>
                <a:cs typeface="+mj-cs"/>
              </a:defRPr>
            </a:lvl1pPr>
          </a:lstStyle>
          <a:p>
            <a:pPr algn="ctr">
              <a:lnSpc>
                <a:spcPct val="100000"/>
              </a:lnSpc>
              <a:spcAft>
                <a:spcPts val="600"/>
              </a:spcAft>
            </a:pPr>
            <a:r>
              <a:rPr lang="de-DE" sz="3000" b="1" dirty="0">
                <a:ln>
                  <a:solidFill>
                    <a:schemeClr val="tx1"/>
                  </a:solidFill>
                </a:ln>
                <a:solidFill>
                  <a:schemeClr val="bg1"/>
                </a:solidFill>
              </a:rPr>
              <a:t>Steuergerechtigkeit und </a:t>
            </a:r>
          </a:p>
          <a:p>
            <a:pPr algn="ctr">
              <a:lnSpc>
                <a:spcPct val="100000"/>
              </a:lnSpc>
              <a:spcAft>
                <a:spcPts val="600"/>
              </a:spcAft>
            </a:pPr>
            <a:r>
              <a:rPr lang="de-DE" sz="3000" b="1" dirty="0">
                <a:ln>
                  <a:solidFill>
                    <a:schemeClr val="tx1"/>
                  </a:solidFill>
                </a:ln>
                <a:solidFill>
                  <a:schemeClr val="bg1"/>
                </a:solidFill>
              </a:rPr>
              <a:t>Ungleichheit</a:t>
            </a:r>
            <a:br>
              <a:rPr lang="de-DE" sz="3000" b="1" dirty="0">
                <a:ln>
                  <a:solidFill>
                    <a:schemeClr val="tx1"/>
                  </a:solidFill>
                </a:ln>
                <a:solidFill>
                  <a:schemeClr val="bg1"/>
                </a:solidFill>
              </a:rPr>
            </a:br>
            <a:endParaRPr lang="de-DE" sz="3000" b="1" dirty="0">
              <a:ln>
                <a:solidFill>
                  <a:schemeClr val="tx1"/>
                </a:solidFill>
              </a:ln>
              <a:solidFill>
                <a:schemeClr val="bg1"/>
              </a:solidFill>
            </a:endParaRPr>
          </a:p>
          <a:p>
            <a:pPr>
              <a:spcAft>
                <a:spcPts val="600"/>
              </a:spcAft>
            </a:pPr>
            <a:endParaRPr lang="de-DE" sz="2000" dirty="0">
              <a:ln>
                <a:solidFill>
                  <a:schemeClr val="tx1"/>
                </a:solidFill>
              </a:ln>
              <a:solidFill>
                <a:schemeClr val="bg1"/>
              </a:solidFill>
            </a:endParaRPr>
          </a:p>
          <a:p>
            <a:pPr>
              <a:spcAft>
                <a:spcPts val="600"/>
              </a:spcAft>
            </a:pPr>
            <a:endParaRPr lang="de-DE" sz="3000" dirty="0">
              <a:ln>
                <a:solidFill>
                  <a:schemeClr val="tx1"/>
                </a:solidFill>
              </a:ln>
              <a:solidFill>
                <a:schemeClr val="bg1"/>
              </a:solidFill>
            </a:endParaRPr>
          </a:p>
          <a:p>
            <a:pPr>
              <a:spcAft>
                <a:spcPts val="600"/>
              </a:spcAft>
            </a:pPr>
            <a:r>
              <a:rPr lang="de-DE" sz="1200" dirty="0">
                <a:ln>
                  <a:solidFill>
                    <a:schemeClr val="tx1"/>
                  </a:solidFill>
                </a:ln>
                <a:solidFill>
                  <a:schemeClr val="bg1"/>
                </a:solidFill>
              </a:rPr>
              <a:t> </a:t>
            </a:r>
            <a:br>
              <a:rPr lang="de-DE" sz="2400" dirty="0">
                <a:ln>
                  <a:solidFill>
                    <a:schemeClr val="tx1"/>
                  </a:solidFill>
                </a:ln>
                <a:solidFill>
                  <a:schemeClr val="bg1"/>
                </a:solidFill>
              </a:rPr>
            </a:br>
            <a:br>
              <a:rPr lang="de-DE" sz="2400" dirty="0">
                <a:ln>
                  <a:solidFill>
                    <a:schemeClr val="tx1"/>
                  </a:solidFill>
                </a:ln>
                <a:solidFill>
                  <a:schemeClr val="bg1"/>
                </a:solidFill>
              </a:rPr>
            </a:br>
            <a:endParaRPr lang="de-DE" sz="3000" dirty="0">
              <a:ln>
                <a:solidFill>
                  <a:schemeClr val="tx1"/>
                </a:solidFill>
              </a:ln>
              <a:solidFill>
                <a:schemeClr val="bg1"/>
              </a:solidFill>
            </a:endParaRPr>
          </a:p>
        </p:txBody>
      </p:sp>
    </p:spTree>
    <p:extLst>
      <p:ext uri="{BB962C8B-B14F-4D97-AF65-F5344CB8AC3E}">
        <p14:creationId xmlns:p14="http://schemas.microsoft.com/office/powerpoint/2010/main" val="411468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A94804-0E5E-8A14-602C-38A7EBE32512}"/>
              </a:ext>
            </a:extLst>
          </p:cNvPr>
          <p:cNvSpPr>
            <a:spLocks noGrp="1"/>
          </p:cNvSpPr>
          <p:nvPr>
            <p:ph type="title"/>
          </p:nvPr>
        </p:nvSpPr>
        <p:spPr/>
        <p:txBody>
          <a:bodyPr/>
          <a:lstStyle/>
          <a:p>
            <a:r>
              <a:rPr lang="de-DE" dirty="0"/>
              <a:t>Globale Ungleichheit</a:t>
            </a:r>
            <a:endParaRPr lang="de-AT" dirty="0"/>
          </a:p>
        </p:txBody>
      </p:sp>
      <p:pic>
        <p:nvPicPr>
          <p:cNvPr id="8" name="Inhaltsplatzhalter 7">
            <a:extLst>
              <a:ext uri="{FF2B5EF4-FFF2-40B4-BE49-F238E27FC236}">
                <a16:creationId xmlns:a16="http://schemas.microsoft.com/office/drawing/2014/main" id="{0A3F5BB9-CA06-05B3-0B2C-2F7CF35B9F56}"/>
              </a:ext>
            </a:extLst>
          </p:cNvPr>
          <p:cNvPicPr>
            <a:picLocks noGrp="1" noChangeAspect="1"/>
          </p:cNvPicPr>
          <p:nvPr>
            <p:ph idx="1"/>
          </p:nvPr>
        </p:nvPicPr>
        <p:blipFill>
          <a:blip r:embed="rId3"/>
          <a:stretch>
            <a:fillRect/>
          </a:stretch>
        </p:blipFill>
        <p:spPr>
          <a:xfrm>
            <a:off x="1855543" y="1825625"/>
            <a:ext cx="8480913" cy="4351338"/>
          </a:xfrm>
          <a:prstGeom prst="rect">
            <a:avLst/>
          </a:prstGeom>
          <a:ln>
            <a:solidFill>
              <a:schemeClr val="tx1"/>
            </a:solidFill>
          </a:ln>
        </p:spPr>
      </p:pic>
      <p:sp>
        <p:nvSpPr>
          <p:cNvPr id="4" name="Datumsplatzhalter 3">
            <a:extLst>
              <a:ext uri="{FF2B5EF4-FFF2-40B4-BE49-F238E27FC236}">
                <a16:creationId xmlns:a16="http://schemas.microsoft.com/office/drawing/2014/main" id="{F2B07AE2-5CE9-DFF4-259E-8E04961BF5CC}"/>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4B5F2B84-DC3B-70B3-384D-8295B1E0445F}"/>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202AB713-ADCD-24DF-B89E-58E3F966B532}"/>
              </a:ext>
            </a:extLst>
          </p:cNvPr>
          <p:cNvSpPr>
            <a:spLocks noGrp="1"/>
          </p:cNvSpPr>
          <p:nvPr>
            <p:ph type="sldNum" sz="quarter" idx="12"/>
          </p:nvPr>
        </p:nvSpPr>
        <p:spPr/>
        <p:txBody>
          <a:bodyPr/>
          <a:lstStyle/>
          <a:p>
            <a:fld id="{3BCEFD86-2525-4952-84D0-968E03961A76}" type="slidenum">
              <a:rPr lang="de-DE" smtClean="0"/>
              <a:t>20</a:t>
            </a:fld>
            <a:endParaRPr lang="de-DE"/>
          </a:p>
        </p:txBody>
      </p:sp>
    </p:spTree>
    <p:extLst>
      <p:ext uri="{BB962C8B-B14F-4D97-AF65-F5344CB8AC3E}">
        <p14:creationId xmlns:p14="http://schemas.microsoft.com/office/powerpoint/2010/main" val="255359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0DFD-8BF0-4576-8ABA-C46A7A1FB4E9}"/>
              </a:ext>
            </a:extLst>
          </p:cNvPr>
          <p:cNvSpPr>
            <a:spLocks noGrp="1"/>
          </p:cNvSpPr>
          <p:nvPr>
            <p:ph type="title"/>
          </p:nvPr>
        </p:nvSpPr>
        <p:spPr>
          <a:xfrm>
            <a:off x="216816" y="365126"/>
            <a:ext cx="4308050" cy="1755906"/>
          </a:xfrm>
        </p:spPr>
        <p:txBody>
          <a:bodyPr>
            <a:normAutofit fontScale="90000"/>
          </a:bodyPr>
          <a:lstStyle/>
          <a:p>
            <a:r>
              <a:rPr lang="de-DE" dirty="0"/>
              <a:t>Globale Verteilung von Einkommen und Vermögen</a:t>
            </a:r>
            <a:endParaRPr lang="en-GB" dirty="0"/>
          </a:p>
        </p:txBody>
      </p:sp>
      <p:sp>
        <p:nvSpPr>
          <p:cNvPr id="4" name="Date Placeholder 3">
            <a:extLst>
              <a:ext uri="{FF2B5EF4-FFF2-40B4-BE49-F238E27FC236}">
                <a16:creationId xmlns:a16="http://schemas.microsoft.com/office/drawing/2014/main" id="{623B0E69-5CB8-4B87-9A58-B403E8049682}"/>
              </a:ext>
            </a:extLst>
          </p:cNvPr>
          <p:cNvSpPr>
            <a:spLocks noGrp="1"/>
          </p:cNvSpPr>
          <p:nvPr>
            <p:ph type="dt" sz="half" idx="10"/>
          </p:nvPr>
        </p:nvSpPr>
        <p:spPr>
          <a:xfrm>
            <a:off x="216816" y="6356350"/>
            <a:ext cx="1629997" cy="365125"/>
          </a:xfrm>
        </p:spPr>
        <p:txBody>
          <a:bodyPr/>
          <a:lstStyle/>
          <a:p>
            <a:r>
              <a:rPr lang="de-DE"/>
              <a:t>13.11.2025</a:t>
            </a:r>
            <a:endParaRPr lang="de-DE" dirty="0"/>
          </a:p>
        </p:txBody>
      </p:sp>
      <p:sp>
        <p:nvSpPr>
          <p:cNvPr id="14" name="Content Placeholder 13">
            <a:extLst>
              <a:ext uri="{FF2B5EF4-FFF2-40B4-BE49-F238E27FC236}">
                <a16:creationId xmlns:a16="http://schemas.microsoft.com/office/drawing/2014/main" id="{EF69E4C4-1278-4530-8455-F070DC5D1C07}"/>
              </a:ext>
            </a:extLst>
          </p:cNvPr>
          <p:cNvSpPr>
            <a:spLocks noGrp="1"/>
          </p:cNvSpPr>
          <p:nvPr>
            <p:ph idx="1"/>
          </p:nvPr>
        </p:nvSpPr>
        <p:spPr>
          <a:xfrm>
            <a:off x="216816" y="2323608"/>
            <a:ext cx="4308050" cy="3496105"/>
          </a:xfrm>
        </p:spPr>
        <p:txBody>
          <a:bodyPr/>
          <a:lstStyle/>
          <a:p>
            <a:r>
              <a:rPr lang="de-DE" dirty="0"/>
              <a:t>Vermögen ist wesentlich ungleicher verteilt als Einkommen</a:t>
            </a:r>
          </a:p>
          <a:p>
            <a:r>
              <a:rPr lang="de-DE" dirty="0"/>
              <a:t>2020 macht die Ungleichheit zwischen den Ländern 32% der globalen Ungleichheit aus (1980 noch 57%, bis dahin gestiegen)</a:t>
            </a:r>
            <a:br>
              <a:rPr lang="de-DE" dirty="0"/>
            </a:br>
            <a:r>
              <a:rPr lang="de-DE" sz="1400" dirty="0"/>
              <a:t>[</a:t>
            </a:r>
            <a:r>
              <a:rPr lang="de-DE" sz="1400" dirty="0" err="1"/>
              <a:t>Glob</a:t>
            </a:r>
            <a:r>
              <a:rPr lang="de-DE" sz="1400" dirty="0"/>
              <a:t>. </a:t>
            </a:r>
            <a:r>
              <a:rPr lang="de-DE" sz="1400" dirty="0" err="1"/>
              <a:t>Ungl</a:t>
            </a:r>
            <a:r>
              <a:rPr lang="de-DE" sz="1400" dirty="0"/>
              <a:t>. = </a:t>
            </a:r>
            <a:r>
              <a:rPr lang="de-DE" sz="1400" dirty="0" err="1"/>
              <a:t>Ungl</a:t>
            </a:r>
            <a:r>
              <a:rPr lang="de-DE" sz="1400" dirty="0"/>
              <a:t>. zw. den Länden + </a:t>
            </a:r>
            <a:r>
              <a:rPr lang="de-DE" sz="1400" dirty="0" err="1"/>
              <a:t>Ungl</a:t>
            </a:r>
            <a:r>
              <a:rPr lang="de-DE" sz="1400" dirty="0"/>
              <a:t>. innerhalb der Länder]</a:t>
            </a:r>
            <a:endParaRPr lang="de-DE" dirty="0"/>
          </a:p>
          <a:p>
            <a:endParaRPr lang="en-GB" dirty="0"/>
          </a:p>
        </p:txBody>
      </p:sp>
      <p:pic>
        <p:nvPicPr>
          <p:cNvPr id="12" name="Picture 11">
            <a:extLst>
              <a:ext uri="{FF2B5EF4-FFF2-40B4-BE49-F238E27FC236}">
                <a16:creationId xmlns:a16="http://schemas.microsoft.com/office/drawing/2014/main" id="{378083A3-19A9-4D61-BE5D-C4B3F2169104}"/>
              </a:ext>
            </a:extLst>
          </p:cNvPr>
          <p:cNvPicPr>
            <a:picLocks noChangeAspect="1"/>
          </p:cNvPicPr>
          <p:nvPr/>
        </p:nvPicPr>
        <p:blipFill>
          <a:blip r:embed="rId2"/>
          <a:stretch>
            <a:fillRect/>
          </a:stretch>
        </p:blipFill>
        <p:spPr>
          <a:xfrm>
            <a:off x="4683675" y="0"/>
            <a:ext cx="7508326" cy="3429000"/>
          </a:xfrm>
          <a:prstGeom prst="rect">
            <a:avLst/>
          </a:prstGeom>
          <a:solidFill>
            <a:schemeClr val="tx1"/>
          </a:solidFill>
          <a:ln>
            <a:solidFill>
              <a:schemeClr val="tx1"/>
            </a:solidFill>
          </a:ln>
        </p:spPr>
      </p:pic>
      <p:pic>
        <p:nvPicPr>
          <p:cNvPr id="10" name="Picture 9">
            <a:extLst>
              <a:ext uri="{FF2B5EF4-FFF2-40B4-BE49-F238E27FC236}">
                <a16:creationId xmlns:a16="http://schemas.microsoft.com/office/drawing/2014/main" id="{AD977E9A-51A9-41BF-867F-26C63D6DF4D3}"/>
              </a:ext>
            </a:extLst>
          </p:cNvPr>
          <p:cNvPicPr>
            <a:picLocks noChangeAspect="1"/>
          </p:cNvPicPr>
          <p:nvPr/>
        </p:nvPicPr>
        <p:blipFill>
          <a:blip r:embed="rId3"/>
          <a:stretch>
            <a:fillRect/>
          </a:stretch>
        </p:blipFill>
        <p:spPr>
          <a:xfrm>
            <a:off x="4683673" y="3429000"/>
            <a:ext cx="7508328" cy="3429000"/>
          </a:xfrm>
          <a:prstGeom prst="rect">
            <a:avLst/>
          </a:prstGeom>
          <a:ln>
            <a:solidFill>
              <a:schemeClr val="tx1"/>
            </a:solidFill>
          </a:ln>
        </p:spPr>
      </p:pic>
      <p:sp>
        <p:nvSpPr>
          <p:cNvPr id="15" name="TextBox 14">
            <a:extLst>
              <a:ext uri="{FF2B5EF4-FFF2-40B4-BE49-F238E27FC236}">
                <a16:creationId xmlns:a16="http://schemas.microsoft.com/office/drawing/2014/main" id="{36102DDD-F6AF-4DDD-A6D6-177A518DC609}"/>
              </a:ext>
            </a:extLst>
          </p:cNvPr>
          <p:cNvSpPr txBox="1"/>
          <p:nvPr/>
        </p:nvSpPr>
        <p:spPr>
          <a:xfrm>
            <a:off x="216814" y="5954649"/>
            <a:ext cx="4308049" cy="246221"/>
          </a:xfrm>
          <a:prstGeom prst="rect">
            <a:avLst/>
          </a:prstGeom>
          <a:noFill/>
        </p:spPr>
        <p:txBody>
          <a:bodyPr wrap="square" rtlCol="0">
            <a:spAutoFit/>
          </a:bodyPr>
          <a:lstStyle/>
          <a:p>
            <a:r>
              <a:rPr lang="de-DE" sz="1000" dirty="0">
                <a:solidFill>
                  <a:schemeClr val="bg1">
                    <a:lumMod val="50000"/>
                  </a:schemeClr>
                </a:solidFill>
              </a:rPr>
              <a:t>Quelle: World </a:t>
            </a:r>
            <a:r>
              <a:rPr lang="de-DE" sz="1000" dirty="0" err="1">
                <a:solidFill>
                  <a:schemeClr val="bg1">
                    <a:lumMod val="50000"/>
                  </a:schemeClr>
                </a:solidFill>
              </a:rPr>
              <a:t>Inequality</a:t>
            </a:r>
            <a:r>
              <a:rPr lang="de-DE" sz="1000" dirty="0">
                <a:solidFill>
                  <a:schemeClr val="bg1">
                    <a:lumMod val="50000"/>
                  </a:schemeClr>
                </a:solidFill>
              </a:rPr>
              <a:t> Lab (2022) S.5f.</a:t>
            </a:r>
            <a:endParaRPr lang="en-GB" sz="1000" dirty="0">
              <a:solidFill>
                <a:schemeClr val="bg1">
                  <a:lumMod val="50000"/>
                </a:schemeClr>
              </a:solidFill>
            </a:endParaRPr>
          </a:p>
        </p:txBody>
      </p:sp>
    </p:spTree>
    <p:extLst>
      <p:ext uri="{BB962C8B-B14F-4D97-AF65-F5344CB8AC3E}">
        <p14:creationId xmlns:p14="http://schemas.microsoft.com/office/powerpoint/2010/main" val="322829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1000"/>
                                        <p:tgtEl>
                                          <p:spTgt spid="14">
                                            <p:txEl>
                                              <p:pRg st="0" end="0"/>
                                            </p:txEl>
                                          </p:spTgt>
                                        </p:tgtEl>
                                      </p:cBhvr>
                                    </p:animEffect>
                                    <p:anim calcmode="lin" valueType="num">
                                      <p:cBhvr>
                                        <p:cTn id="19"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14">
                                            <p:txEl>
                                              <p:pRg st="1" end="1"/>
                                            </p:txEl>
                                          </p:spTgt>
                                        </p:tgtEl>
                                        <p:attrNameLst>
                                          <p:attrName>style.visibility</p:attrName>
                                        </p:attrNameLst>
                                      </p:cBhvr>
                                      <p:to>
                                        <p:strVal val="visible"/>
                                      </p:to>
                                    </p:set>
                                    <p:animEffect transition="in" filter="fade">
                                      <p:cBhvr>
                                        <p:cTn id="24" dur="1000"/>
                                        <p:tgtEl>
                                          <p:spTgt spid="14">
                                            <p:txEl>
                                              <p:pRg st="1" end="1"/>
                                            </p:txEl>
                                          </p:spTgt>
                                        </p:tgtEl>
                                      </p:cBhvr>
                                    </p:animEffect>
                                    <p:anim calcmode="lin" valueType="num">
                                      <p:cBhvr>
                                        <p:cTn id="2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6E497F-C3AB-4C62-DE1D-2BAFD91A7F11}"/>
              </a:ext>
            </a:extLst>
          </p:cNvPr>
          <p:cNvSpPr>
            <a:spLocks noGrp="1"/>
          </p:cNvSpPr>
          <p:nvPr>
            <p:ph type="title"/>
          </p:nvPr>
        </p:nvSpPr>
        <p:spPr>
          <a:xfrm>
            <a:off x="838200" y="365125"/>
            <a:ext cx="11353800" cy="1325563"/>
          </a:xfrm>
        </p:spPr>
        <p:txBody>
          <a:bodyPr/>
          <a:lstStyle/>
          <a:p>
            <a:r>
              <a:rPr lang="de-DE" dirty="0"/>
              <a:t>Ungleichheit innerhalb von Ländern (Einkommen)</a:t>
            </a:r>
            <a:endParaRPr lang="de-AT" dirty="0"/>
          </a:p>
        </p:txBody>
      </p:sp>
      <p:pic>
        <p:nvPicPr>
          <p:cNvPr id="8" name="Inhaltsplatzhalter 7">
            <a:extLst>
              <a:ext uri="{FF2B5EF4-FFF2-40B4-BE49-F238E27FC236}">
                <a16:creationId xmlns:a16="http://schemas.microsoft.com/office/drawing/2014/main" id="{89E28F9B-433B-3B48-165D-CDED18D1E07D}"/>
              </a:ext>
            </a:extLst>
          </p:cNvPr>
          <p:cNvPicPr>
            <a:picLocks noGrp="1" noChangeAspect="1"/>
          </p:cNvPicPr>
          <p:nvPr>
            <p:ph idx="1"/>
          </p:nvPr>
        </p:nvPicPr>
        <p:blipFill>
          <a:blip r:embed="rId3"/>
          <a:stretch>
            <a:fillRect/>
          </a:stretch>
        </p:blipFill>
        <p:spPr>
          <a:xfrm>
            <a:off x="2107041" y="1504621"/>
            <a:ext cx="8309558" cy="4851729"/>
          </a:xfrm>
          <a:prstGeom prst="rect">
            <a:avLst/>
          </a:prstGeom>
          <a:ln>
            <a:solidFill>
              <a:schemeClr val="tx1"/>
            </a:solidFill>
          </a:ln>
        </p:spPr>
      </p:pic>
      <p:sp>
        <p:nvSpPr>
          <p:cNvPr id="4" name="Datumsplatzhalter 3">
            <a:extLst>
              <a:ext uri="{FF2B5EF4-FFF2-40B4-BE49-F238E27FC236}">
                <a16:creationId xmlns:a16="http://schemas.microsoft.com/office/drawing/2014/main" id="{39852A19-D8CC-CF9D-045B-8790CE4EC60B}"/>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6F012C2A-B8A6-E653-FD6F-8A0099771AD1}"/>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7005DA0A-0032-9685-BF33-BFBBEDC451DA}"/>
              </a:ext>
            </a:extLst>
          </p:cNvPr>
          <p:cNvSpPr>
            <a:spLocks noGrp="1"/>
          </p:cNvSpPr>
          <p:nvPr>
            <p:ph type="sldNum" sz="quarter" idx="12"/>
          </p:nvPr>
        </p:nvSpPr>
        <p:spPr/>
        <p:txBody>
          <a:bodyPr/>
          <a:lstStyle/>
          <a:p>
            <a:fld id="{3BCEFD86-2525-4952-84D0-968E03961A76}" type="slidenum">
              <a:rPr lang="de-DE" smtClean="0"/>
              <a:t>22</a:t>
            </a:fld>
            <a:endParaRPr lang="de-DE"/>
          </a:p>
        </p:txBody>
      </p:sp>
    </p:spTree>
    <p:extLst>
      <p:ext uri="{BB962C8B-B14F-4D97-AF65-F5344CB8AC3E}">
        <p14:creationId xmlns:p14="http://schemas.microsoft.com/office/powerpoint/2010/main" val="294200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F14A63-0B11-4022-909A-065EEF215D78}"/>
              </a:ext>
            </a:extLst>
          </p:cNvPr>
          <p:cNvSpPr>
            <a:spLocks noGrp="1"/>
          </p:cNvSpPr>
          <p:nvPr>
            <p:ph type="title"/>
          </p:nvPr>
        </p:nvSpPr>
        <p:spPr/>
        <p:txBody>
          <a:bodyPr/>
          <a:lstStyle/>
          <a:p>
            <a:r>
              <a:rPr lang="de-DE" dirty="0"/>
              <a:t>Ungleichheit zwischen Ländern (Einkommen)</a:t>
            </a:r>
            <a:endParaRPr lang="de-AT" dirty="0"/>
          </a:p>
        </p:txBody>
      </p:sp>
      <p:pic>
        <p:nvPicPr>
          <p:cNvPr id="8" name="Inhaltsplatzhalter 7">
            <a:extLst>
              <a:ext uri="{FF2B5EF4-FFF2-40B4-BE49-F238E27FC236}">
                <a16:creationId xmlns:a16="http://schemas.microsoft.com/office/drawing/2014/main" id="{23544A35-0B9F-125D-9F46-7AB359DB84ED}"/>
              </a:ext>
            </a:extLst>
          </p:cNvPr>
          <p:cNvPicPr>
            <a:picLocks noGrp="1" noChangeAspect="1"/>
          </p:cNvPicPr>
          <p:nvPr>
            <p:ph idx="1"/>
          </p:nvPr>
        </p:nvPicPr>
        <p:blipFill>
          <a:blip r:embed="rId2"/>
          <a:srcRect b="19201"/>
          <a:stretch>
            <a:fillRect/>
          </a:stretch>
        </p:blipFill>
        <p:spPr>
          <a:xfrm>
            <a:off x="1623804" y="1396647"/>
            <a:ext cx="9276032" cy="4825287"/>
          </a:xfrm>
          <a:prstGeom prst="rect">
            <a:avLst/>
          </a:prstGeom>
          <a:ln>
            <a:solidFill>
              <a:schemeClr val="tx1"/>
            </a:solidFill>
          </a:ln>
        </p:spPr>
      </p:pic>
      <p:sp>
        <p:nvSpPr>
          <p:cNvPr id="4" name="Datumsplatzhalter 3">
            <a:extLst>
              <a:ext uri="{FF2B5EF4-FFF2-40B4-BE49-F238E27FC236}">
                <a16:creationId xmlns:a16="http://schemas.microsoft.com/office/drawing/2014/main" id="{17A58F41-BA73-A533-AC43-6DF9ECC48A2B}"/>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7D9D63A3-9B31-1D90-F5E0-843AF8C9EE89}"/>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D1591B9C-BDC1-2784-0A87-D1E0482CD2AD}"/>
              </a:ext>
            </a:extLst>
          </p:cNvPr>
          <p:cNvSpPr>
            <a:spLocks noGrp="1"/>
          </p:cNvSpPr>
          <p:nvPr>
            <p:ph type="sldNum" sz="quarter" idx="12"/>
          </p:nvPr>
        </p:nvSpPr>
        <p:spPr/>
        <p:txBody>
          <a:bodyPr/>
          <a:lstStyle/>
          <a:p>
            <a:fld id="{3BCEFD86-2525-4952-84D0-968E03961A76}" type="slidenum">
              <a:rPr lang="de-DE" smtClean="0"/>
              <a:t>23</a:t>
            </a:fld>
            <a:endParaRPr lang="de-DE"/>
          </a:p>
        </p:txBody>
      </p:sp>
    </p:spTree>
    <p:extLst>
      <p:ext uri="{BB962C8B-B14F-4D97-AF65-F5344CB8AC3E}">
        <p14:creationId xmlns:p14="http://schemas.microsoft.com/office/powerpoint/2010/main" val="42591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003EFB-3AC3-F5F5-A04F-59C60553BE46}"/>
              </a:ext>
            </a:extLst>
          </p:cNvPr>
          <p:cNvSpPr>
            <a:spLocks noGrp="1"/>
          </p:cNvSpPr>
          <p:nvPr>
            <p:ph type="title"/>
          </p:nvPr>
        </p:nvSpPr>
        <p:spPr/>
        <p:txBody>
          <a:bodyPr/>
          <a:lstStyle/>
          <a:p>
            <a:r>
              <a:rPr lang="de-DE" dirty="0"/>
              <a:t>Entwicklung globale Einkommensungleichheit</a:t>
            </a:r>
            <a:endParaRPr lang="de-AT" dirty="0"/>
          </a:p>
        </p:txBody>
      </p:sp>
      <p:pic>
        <p:nvPicPr>
          <p:cNvPr id="8" name="Inhaltsplatzhalter 7">
            <a:extLst>
              <a:ext uri="{FF2B5EF4-FFF2-40B4-BE49-F238E27FC236}">
                <a16:creationId xmlns:a16="http://schemas.microsoft.com/office/drawing/2014/main" id="{C2561260-8C61-F9FB-9D96-8949EAC11345}"/>
              </a:ext>
            </a:extLst>
          </p:cNvPr>
          <p:cNvPicPr>
            <a:picLocks noGrp="1" noChangeAspect="1"/>
          </p:cNvPicPr>
          <p:nvPr>
            <p:ph idx="1"/>
          </p:nvPr>
        </p:nvPicPr>
        <p:blipFill>
          <a:blip r:embed="rId3"/>
          <a:stretch>
            <a:fillRect/>
          </a:stretch>
        </p:blipFill>
        <p:spPr>
          <a:xfrm>
            <a:off x="2145889" y="1825625"/>
            <a:ext cx="7900221" cy="4351338"/>
          </a:xfrm>
          <a:prstGeom prst="rect">
            <a:avLst/>
          </a:prstGeom>
          <a:ln>
            <a:solidFill>
              <a:schemeClr val="tx1"/>
            </a:solidFill>
          </a:ln>
        </p:spPr>
      </p:pic>
      <p:sp>
        <p:nvSpPr>
          <p:cNvPr id="4" name="Datumsplatzhalter 3">
            <a:extLst>
              <a:ext uri="{FF2B5EF4-FFF2-40B4-BE49-F238E27FC236}">
                <a16:creationId xmlns:a16="http://schemas.microsoft.com/office/drawing/2014/main" id="{CD7415B4-D8FF-4F00-A35C-A56F76A77FC1}"/>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42426D3D-1E7C-A575-A096-A0FDBBFCB1AE}"/>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F92F16D2-82D2-816E-75F1-AD2D428F9186}"/>
              </a:ext>
            </a:extLst>
          </p:cNvPr>
          <p:cNvSpPr>
            <a:spLocks noGrp="1"/>
          </p:cNvSpPr>
          <p:nvPr>
            <p:ph type="sldNum" sz="quarter" idx="12"/>
          </p:nvPr>
        </p:nvSpPr>
        <p:spPr/>
        <p:txBody>
          <a:bodyPr/>
          <a:lstStyle/>
          <a:p>
            <a:fld id="{3BCEFD86-2525-4952-84D0-968E03961A76}" type="slidenum">
              <a:rPr lang="de-DE" smtClean="0"/>
              <a:t>24</a:t>
            </a:fld>
            <a:endParaRPr lang="de-DE"/>
          </a:p>
        </p:txBody>
      </p:sp>
    </p:spTree>
    <p:extLst>
      <p:ext uri="{BB962C8B-B14F-4D97-AF65-F5344CB8AC3E}">
        <p14:creationId xmlns:p14="http://schemas.microsoft.com/office/powerpoint/2010/main" val="218512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4E7E7-24B2-BC55-3AC4-0E3AA80095CF}"/>
              </a:ext>
            </a:extLst>
          </p:cNvPr>
          <p:cNvSpPr>
            <a:spLocks noGrp="1"/>
          </p:cNvSpPr>
          <p:nvPr>
            <p:ph type="title"/>
          </p:nvPr>
        </p:nvSpPr>
        <p:spPr>
          <a:xfrm>
            <a:off x="838200" y="365125"/>
            <a:ext cx="11128022" cy="1325563"/>
          </a:xfrm>
        </p:spPr>
        <p:txBody>
          <a:bodyPr/>
          <a:lstStyle/>
          <a:p>
            <a:r>
              <a:rPr lang="de-DE" dirty="0"/>
              <a:t>Einkommensungleichheit – Entwicklung global</a:t>
            </a:r>
            <a:endParaRPr lang="de-AT" dirty="0"/>
          </a:p>
        </p:txBody>
      </p:sp>
      <p:pic>
        <p:nvPicPr>
          <p:cNvPr id="8" name="Inhaltsplatzhalter 7">
            <a:extLst>
              <a:ext uri="{FF2B5EF4-FFF2-40B4-BE49-F238E27FC236}">
                <a16:creationId xmlns:a16="http://schemas.microsoft.com/office/drawing/2014/main" id="{1167FDCF-9B2D-7261-4DDE-E2A97C60FADB}"/>
              </a:ext>
            </a:extLst>
          </p:cNvPr>
          <p:cNvPicPr>
            <a:picLocks noGrp="1" noChangeAspect="1"/>
          </p:cNvPicPr>
          <p:nvPr>
            <p:ph idx="1"/>
          </p:nvPr>
        </p:nvPicPr>
        <p:blipFill>
          <a:blip r:embed="rId2"/>
          <a:stretch>
            <a:fillRect/>
          </a:stretch>
        </p:blipFill>
        <p:spPr>
          <a:xfrm>
            <a:off x="1666401" y="1690688"/>
            <a:ext cx="8859198" cy="4351338"/>
          </a:xfrm>
          <a:prstGeom prst="rect">
            <a:avLst/>
          </a:prstGeom>
          <a:ln>
            <a:solidFill>
              <a:schemeClr val="tx1"/>
            </a:solidFill>
          </a:ln>
        </p:spPr>
      </p:pic>
      <p:sp>
        <p:nvSpPr>
          <p:cNvPr id="4" name="Datumsplatzhalter 3">
            <a:extLst>
              <a:ext uri="{FF2B5EF4-FFF2-40B4-BE49-F238E27FC236}">
                <a16:creationId xmlns:a16="http://schemas.microsoft.com/office/drawing/2014/main" id="{905DA243-9BFD-5BF3-0FA6-9D89383CEB73}"/>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38338547-1096-7440-E9E8-6FD8999E7DA3}"/>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3C6B1D23-6F3B-8BE9-7B1D-FBDA3668B48B}"/>
              </a:ext>
            </a:extLst>
          </p:cNvPr>
          <p:cNvSpPr>
            <a:spLocks noGrp="1"/>
          </p:cNvSpPr>
          <p:nvPr>
            <p:ph type="sldNum" sz="quarter" idx="12"/>
          </p:nvPr>
        </p:nvSpPr>
        <p:spPr/>
        <p:txBody>
          <a:bodyPr/>
          <a:lstStyle/>
          <a:p>
            <a:fld id="{3BCEFD86-2525-4952-84D0-968E03961A76}" type="slidenum">
              <a:rPr lang="de-DE" smtClean="0"/>
              <a:t>25</a:t>
            </a:fld>
            <a:endParaRPr lang="de-DE"/>
          </a:p>
        </p:txBody>
      </p:sp>
    </p:spTree>
    <p:extLst>
      <p:ext uri="{BB962C8B-B14F-4D97-AF65-F5344CB8AC3E}">
        <p14:creationId xmlns:p14="http://schemas.microsoft.com/office/powerpoint/2010/main" val="26782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D74528-838E-66F9-0CB8-8AA03FC5F455}"/>
              </a:ext>
            </a:extLst>
          </p:cNvPr>
          <p:cNvSpPr>
            <a:spLocks noGrp="1"/>
          </p:cNvSpPr>
          <p:nvPr>
            <p:ph type="title"/>
          </p:nvPr>
        </p:nvSpPr>
        <p:spPr/>
        <p:txBody>
          <a:bodyPr/>
          <a:lstStyle/>
          <a:p>
            <a:r>
              <a:rPr lang="de-DE" dirty="0"/>
              <a:t>Globales Einkommenswachstum</a:t>
            </a:r>
            <a:endParaRPr lang="de-AT" dirty="0"/>
          </a:p>
        </p:txBody>
      </p:sp>
      <p:pic>
        <p:nvPicPr>
          <p:cNvPr id="8" name="Inhaltsplatzhalter 7" descr="Ein Bild, das Text, Schrift, Reihe, Diagramm enthält.&#10;&#10;KI-generierte Inhalte können fehlerhaft sein.">
            <a:extLst>
              <a:ext uri="{FF2B5EF4-FFF2-40B4-BE49-F238E27FC236}">
                <a16:creationId xmlns:a16="http://schemas.microsoft.com/office/drawing/2014/main" id="{AE64BFFB-C316-E891-A95E-40BCE93A10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3238" y="1825625"/>
            <a:ext cx="5765523" cy="4351338"/>
          </a:xfrm>
          <a:ln>
            <a:solidFill>
              <a:schemeClr val="tx1"/>
            </a:solidFill>
          </a:ln>
        </p:spPr>
      </p:pic>
      <p:sp>
        <p:nvSpPr>
          <p:cNvPr id="4" name="Datumsplatzhalter 3">
            <a:extLst>
              <a:ext uri="{FF2B5EF4-FFF2-40B4-BE49-F238E27FC236}">
                <a16:creationId xmlns:a16="http://schemas.microsoft.com/office/drawing/2014/main" id="{151A1DCA-7064-D0A0-BE0D-D48B72CDFFCE}"/>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8461FE4E-FBCB-6EC6-73AB-B89D24E62E36}"/>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5D5AA5C6-3B26-A9B1-CEEC-11CD904E99B7}"/>
              </a:ext>
            </a:extLst>
          </p:cNvPr>
          <p:cNvSpPr>
            <a:spLocks noGrp="1"/>
          </p:cNvSpPr>
          <p:nvPr>
            <p:ph type="sldNum" sz="quarter" idx="12"/>
          </p:nvPr>
        </p:nvSpPr>
        <p:spPr/>
        <p:txBody>
          <a:bodyPr/>
          <a:lstStyle/>
          <a:p>
            <a:fld id="{3BCEFD86-2525-4952-84D0-968E03961A76}" type="slidenum">
              <a:rPr lang="de-DE" smtClean="0"/>
              <a:t>26</a:t>
            </a:fld>
            <a:endParaRPr lang="de-DE"/>
          </a:p>
        </p:txBody>
      </p:sp>
    </p:spTree>
    <p:extLst>
      <p:ext uri="{BB962C8B-B14F-4D97-AF65-F5344CB8AC3E}">
        <p14:creationId xmlns:p14="http://schemas.microsoft.com/office/powerpoint/2010/main" val="408568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288934-A195-2B70-6429-CDBA22494A27}"/>
              </a:ext>
            </a:extLst>
          </p:cNvPr>
          <p:cNvSpPr>
            <a:spLocks noGrp="1"/>
          </p:cNvSpPr>
          <p:nvPr>
            <p:ph type="title"/>
          </p:nvPr>
        </p:nvSpPr>
        <p:spPr/>
        <p:txBody>
          <a:bodyPr/>
          <a:lstStyle/>
          <a:p>
            <a:r>
              <a:rPr lang="de-DE" dirty="0"/>
              <a:t>Globales Vermögenswachstum</a:t>
            </a:r>
            <a:endParaRPr lang="de-AT" dirty="0"/>
          </a:p>
        </p:txBody>
      </p:sp>
      <p:pic>
        <p:nvPicPr>
          <p:cNvPr id="8" name="Inhaltsplatzhalter 7">
            <a:extLst>
              <a:ext uri="{FF2B5EF4-FFF2-40B4-BE49-F238E27FC236}">
                <a16:creationId xmlns:a16="http://schemas.microsoft.com/office/drawing/2014/main" id="{9FB19BA4-C368-8D00-FD81-6BB2395A845C}"/>
              </a:ext>
            </a:extLst>
          </p:cNvPr>
          <p:cNvPicPr>
            <a:picLocks noGrp="1" noChangeAspect="1"/>
          </p:cNvPicPr>
          <p:nvPr>
            <p:ph idx="1"/>
          </p:nvPr>
        </p:nvPicPr>
        <p:blipFill>
          <a:blip r:embed="rId2"/>
          <a:stretch>
            <a:fillRect/>
          </a:stretch>
        </p:blipFill>
        <p:spPr>
          <a:xfrm>
            <a:off x="2222977" y="1825625"/>
            <a:ext cx="7746045" cy="4351338"/>
          </a:xfrm>
          <a:prstGeom prst="rect">
            <a:avLst/>
          </a:prstGeom>
          <a:ln>
            <a:solidFill>
              <a:schemeClr val="tx1"/>
            </a:solidFill>
          </a:ln>
        </p:spPr>
      </p:pic>
      <p:sp>
        <p:nvSpPr>
          <p:cNvPr id="4" name="Datumsplatzhalter 3">
            <a:extLst>
              <a:ext uri="{FF2B5EF4-FFF2-40B4-BE49-F238E27FC236}">
                <a16:creationId xmlns:a16="http://schemas.microsoft.com/office/drawing/2014/main" id="{F5C82E2C-B152-98C8-D5E4-D02433ECF18F}"/>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5903CAAF-B4F4-DF6C-7032-F84787C442DE}"/>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E87ACCB4-B3FB-D0B1-2E02-B664B48AE584}"/>
              </a:ext>
            </a:extLst>
          </p:cNvPr>
          <p:cNvSpPr>
            <a:spLocks noGrp="1"/>
          </p:cNvSpPr>
          <p:nvPr>
            <p:ph type="sldNum" sz="quarter" idx="12"/>
          </p:nvPr>
        </p:nvSpPr>
        <p:spPr/>
        <p:txBody>
          <a:bodyPr/>
          <a:lstStyle/>
          <a:p>
            <a:fld id="{3BCEFD86-2525-4952-84D0-968E03961A76}" type="slidenum">
              <a:rPr lang="de-DE" smtClean="0"/>
              <a:t>27</a:t>
            </a:fld>
            <a:endParaRPr lang="de-DE"/>
          </a:p>
        </p:txBody>
      </p:sp>
    </p:spTree>
    <p:extLst>
      <p:ext uri="{BB962C8B-B14F-4D97-AF65-F5344CB8AC3E}">
        <p14:creationId xmlns:p14="http://schemas.microsoft.com/office/powerpoint/2010/main" val="2527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FEC8CD-0A13-C7C0-4C97-96369191D046}"/>
              </a:ext>
            </a:extLst>
          </p:cNvPr>
          <p:cNvSpPr>
            <a:spLocks noGrp="1"/>
          </p:cNvSpPr>
          <p:nvPr>
            <p:ph type="title"/>
          </p:nvPr>
        </p:nvSpPr>
        <p:spPr/>
        <p:txBody>
          <a:bodyPr/>
          <a:lstStyle/>
          <a:p>
            <a:r>
              <a:rPr lang="de-DE" dirty="0"/>
              <a:t>Das österr. Steuersystem</a:t>
            </a:r>
          </a:p>
        </p:txBody>
      </p:sp>
      <p:sp>
        <p:nvSpPr>
          <p:cNvPr id="3" name="Textplatzhalter 2">
            <a:extLst>
              <a:ext uri="{FF2B5EF4-FFF2-40B4-BE49-F238E27FC236}">
                <a16:creationId xmlns:a16="http://schemas.microsoft.com/office/drawing/2014/main" id="{FDBC3DD5-8AF0-7662-5A1C-24E674C45ECF}"/>
              </a:ext>
            </a:extLst>
          </p:cNvPr>
          <p:cNvSpPr>
            <a:spLocks noGrp="1"/>
          </p:cNvSpPr>
          <p:nvPr>
            <p:ph type="body" idx="1"/>
          </p:nvPr>
        </p:nvSpPr>
        <p:spPr/>
        <p:txBody>
          <a:bodyPr/>
          <a:lstStyle/>
          <a:p>
            <a:endParaRPr lang="de-DE"/>
          </a:p>
        </p:txBody>
      </p:sp>
      <p:sp>
        <p:nvSpPr>
          <p:cNvPr id="4" name="Datumsplatzhalter 3">
            <a:extLst>
              <a:ext uri="{FF2B5EF4-FFF2-40B4-BE49-F238E27FC236}">
                <a16:creationId xmlns:a16="http://schemas.microsoft.com/office/drawing/2014/main" id="{C9117CC0-092F-7859-3210-035D2D0F6666}"/>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13265995-0C44-C9E0-A3EB-29E7719A5301}"/>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E650D572-C48A-8BAF-0778-0079041F4D95}"/>
              </a:ext>
            </a:extLst>
          </p:cNvPr>
          <p:cNvSpPr>
            <a:spLocks noGrp="1"/>
          </p:cNvSpPr>
          <p:nvPr>
            <p:ph type="sldNum" sz="quarter" idx="12"/>
          </p:nvPr>
        </p:nvSpPr>
        <p:spPr/>
        <p:txBody>
          <a:bodyPr/>
          <a:lstStyle/>
          <a:p>
            <a:fld id="{3BCEFD86-2525-4952-84D0-968E03961A76}" type="slidenum">
              <a:rPr lang="de-DE" smtClean="0"/>
              <a:t>28</a:t>
            </a:fld>
            <a:endParaRPr lang="de-DE"/>
          </a:p>
        </p:txBody>
      </p:sp>
    </p:spTree>
    <p:extLst>
      <p:ext uri="{BB962C8B-B14F-4D97-AF65-F5344CB8AC3E}">
        <p14:creationId xmlns:p14="http://schemas.microsoft.com/office/powerpoint/2010/main" val="232642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7">
            <a:extLst>
              <a:ext uri="{FF2B5EF4-FFF2-40B4-BE49-F238E27FC236}">
                <a16:creationId xmlns:a16="http://schemas.microsoft.com/office/drawing/2014/main" id="{694B009E-9B6A-45B7-96A5-C8C8906DF3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3257" y="1254752"/>
            <a:ext cx="2494498" cy="2209800"/>
          </a:xfrm>
          <a:prstGeom prst="rect">
            <a:avLst/>
          </a:prstGeom>
        </p:spPr>
      </p:pic>
      <p:sp>
        <p:nvSpPr>
          <p:cNvPr id="2" name="Title 1">
            <a:extLst>
              <a:ext uri="{FF2B5EF4-FFF2-40B4-BE49-F238E27FC236}">
                <a16:creationId xmlns:a16="http://schemas.microsoft.com/office/drawing/2014/main" id="{CF194A1B-2EEC-4C46-AA6D-5766D57B0EDC}"/>
              </a:ext>
            </a:extLst>
          </p:cNvPr>
          <p:cNvSpPr>
            <a:spLocks noGrp="1"/>
          </p:cNvSpPr>
          <p:nvPr>
            <p:ph type="title"/>
          </p:nvPr>
        </p:nvSpPr>
        <p:spPr/>
        <p:txBody>
          <a:bodyPr/>
          <a:lstStyle/>
          <a:p>
            <a:r>
              <a:rPr lang="de-DE" dirty="0"/>
              <a:t>Ethische Grundprinzipien der Besteuerung</a:t>
            </a:r>
          </a:p>
        </p:txBody>
      </p:sp>
      <p:sp>
        <p:nvSpPr>
          <p:cNvPr id="3" name="Content Placeholder 2">
            <a:extLst>
              <a:ext uri="{FF2B5EF4-FFF2-40B4-BE49-F238E27FC236}">
                <a16:creationId xmlns:a16="http://schemas.microsoft.com/office/drawing/2014/main" id="{01D4A8D4-24AB-467E-8DC8-C987FEBD9F33}"/>
              </a:ext>
            </a:extLst>
          </p:cNvPr>
          <p:cNvSpPr>
            <a:spLocks noGrp="1"/>
          </p:cNvSpPr>
          <p:nvPr>
            <p:ph idx="1"/>
          </p:nvPr>
        </p:nvSpPr>
        <p:spPr>
          <a:xfrm>
            <a:off x="838200" y="1825625"/>
            <a:ext cx="9385300" cy="4351338"/>
          </a:xfrm>
        </p:spPr>
        <p:txBody>
          <a:bodyPr>
            <a:normAutofit/>
          </a:bodyPr>
          <a:lstStyle/>
          <a:p>
            <a:pPr marL="0" indent="0">
              <a:buNone/>
            </a:pPr>
            <a:r>
              <a:rPr lang="de-DE" sz="2200" b="1" u="sng" dirty="0"/>
              <a:t>Leistungsfähigkeitsprinzip</a:t>
            </a:r>
          </a:p>
          <a:p>
            <a:pPr lvl="1">
              <a:buFont typeface="Wingdings" panose="05000000000000000000" pitchFamily="2" charset="2"/>
              <a:buChar char="Ø"/>
            </a:pPr>
            <a:r>
              <a:rPr lang="de-AT" sz="1800" dirty="0">
                <a:solidFill>
                  <a:srgbClr val="50457D"/>
                </a:solidFill>
              </a:rPr>
              <a:t>Organische Staatsauffassung </a:t>
            </a:r>
          </a:p>
          <a:p>
            <a:pPr lvl="2">
              <a:buFont typeface="Wingdings" panose="05000000000000000000" pitchFamily="2" charset="2"/>
              <a:buChar char="à"/>
            </a:pPr>
            <a:r>
              <a:rPr lang="de-AT" sz="1600" dirty="0">
                <a:solidFill>
                  <a:srgbClr val="50457D"/>
                </a:solidFill>
              </a:rPr>
              <a:t>Der Staat hat seine Aufgaben und die muss er erledigen/finanzieren</a:t>
            </a:r>
          </a:p>
          <a:p>
            <a:pPr lvl="1">
              <a:buFont typeface="Wingdings" panose="05000000000000000000" pitchFamily="2" charset="2"/>
              <a:buChar char="Ø"/>
            </a:pPr>
            <a:r>
              <a:rPr lang="de-AT" sz="1800" dirty="0"/>
              <a:t>Gerechte Verteilung der Besteuerung</a:t>
            </a:r>
          </a:p>
          <a:p>
            <a:pPr lvl="2">
              <a:buFont typeface="+mj-lt"/>
              <a:buAutoNum type="alphaLcParenR"/>
            </a:pPr>
            <a:r>
              <a:rPr lang="de-AT" sz="1600" u="sng" dirty="0"/>
              <a:t>Horizontale Leistungsfähigkeit</a:t>
            </a:r>
            <a:r>
              <a:rPr lang="de-AT" sz="1600" dirty="0"/>
              <a:t>: gleicher Beitrag bei gleicher Leistungsfähigkeit </a:t>
            </a:r>
          </a:p>
          <a:p>
            <a:pPr lvl="2">
              <a:buFont typeface="+mj-lt"/>
              <a:buAutoNum type="alphaLcParenR"/>
            </a:pPr>
            <a:r>
              <a:rPr lang="de-AT" sz="1600" u="sng" dirty="0"/>
              <a:t>Vertikale Leistungsfähigkeit</a:t>
            </a:r>
            <a:r>
              <a:rPr lang="de-AT" sz="1600" dirty="0"/>
              <a:t>: höherer Beitrag bei höherer Leistungsfähigkeit</a:t>
            </a:r>
          </a:p>
          <a:p>
            <a:pPr marL="873252" lvl="1" indent="-342900">
              <a:buFont typeface="Wingdings" panose="05000000000000000000" pitchFamily="2" charset="2"/>
              <a:buChar char="Ø"/>
            </a:pPr>
            <a:r>
              <a:rPr lang="de-AT" sz="1800" dirty="0">
                <a:solidFill>
                  <a:srgbClr val="939131"/>
                </a:solidFill>
              </a:rPr>
              <a:t>Vor allem bei Steuern angewendet</a:t>
            </a:r>
            <a:endParaRPr lang="de-AT" sz="1800" dirty="0"/>
          </a:p>
          <a:p>
            <a:pPr marL="0" indent="0">
              <a:spcBef>
                <a:spcPts val="1600"/>
              </a:spcBef>
              <a:buNone/>
            </a:pPr>
            <a:r>
              <a:rPr lang="de-DE" sz="2200" b="1" u="sng" dirty="0"/>
              <a:t>Äquivalenzprinzip</a:t>
            </a:r>
            <a:endParaRPr lang="de-DE" sz="2200" dirty="0"/>
          </a:p>
          <a:p>
            <a:pPr lvl="1">
              <a:buFont typeface="Wingdings" panose="05000000000000000000" pitchFamily="2" charset="2"/>
              <a:buChar char="Ø"/>
            </a:pPr>
            <a:r>
              <a:rPr lang="de-DE" altLang="de-DE" sz="1800" dirty="0">
                <a:solidFill>
                  <a:srgbClr val="50457D"/>
                </a:solidFill>
              </a:rPr>
              <a:t>Individualistische Staatsauffassung</a:t>
            </a:r>
          </a:p>
          <a:p>
            <a:pPr lvl="2">
              <a:buFont typeface="Wingdings" panose="05000000000000000000" pitchFamily="2" charset="2"/>
              <a:buChar char="à"/>
            </a:pPr>
            <a:r>
              <a:rPr lang="de-DE" altLang="de-DE" sz="1600" dirty="0">
                <a:solidFill>
                  <a:srgbClr val="50457D"/>
                </a:solidFill>
                <a:sym typeface="Wingdings" panose="05000000000000000000" pitchFamily="2" charset="2"/>
              </a:rPr>
              <a:t>Der </a:t>
            </a:r>
            <a:r>
              <a:rPr lang="de-DE" altLang="de-DE" sz="1600" dirty="0">
                <a:solidFill>
                  <a:srgbClr val="50457D"/>
                </a:solidFill>
              </a:rPr>
              <a:t>Staat stellt auf Nachfrage den </a:t>
            </a:r>
            <a:r>
              <a:rPr lang="de-DE" altLang="de-DE" sz="1600" dirty="0" err="1">
                <a:solidFill>
                  <a:srgbClr val="50457D"/>
                </a:solidFill>
              </a:rPr>
              <a:t>Bürger:innen</a:t>
            </a:r>
            <a:r>
              <a:rPr lang="de-DE" altLang="de-DE" sz="1600" dirty="0">
                <a:solidFill>
                  <a:srgbClr val="50457D"/>
                </a:solidFill>
              </a:rPr>
              <a:t> öffentliche Güter bereit</a:t>
            </a:r>
          </a:p>
          <a:p>
            <a:pPr lvl="1">
              <a:buFont typeface="Wingdings" panose="05000000000000000000" pitchFamily="2" charset="2"/>
              <a:buChar char="Ø"/>
            </a:pPr>
            <a:r>
              <a:rPr lang="de-DE" altLang="de-DE" sz="1800" dirty="0"/>
              <a:t>Gerechte Besteuerung in Relation zu den persönlichen Gegenleistungen des Staates für </a:t>
            </a:r>
            <a:r>
              <a:rPr lang="de-DE" altLang="de-DE" sz="1800" dirty="0" err="1"/>
              <a:t>jede:n</a:t>
            </a:r>
            <a:r>
              <a:rPr lang="de-DE" altLang="de-DE" sz="1800" dirty="0"/>
              <a:t> </a:t>
            </a:r>
            <a:r>
              <a:rPr lang="de-DE" altLang="de-DE" sz="1800" dirty="0" err="1"/>
              <a:t>Einzelne:n</a:t>
            </a:r>
            <a:endParaRPr lang="de-DE" altLang="de-DE" sz="1800" dirty="0"/>
          </a:p>
          <a:p>
            <a:pPr lvl="1">
              <a:buFont typeface="Wingdings" panose="05000000000000000000" pitchFamily="2" charset="2"/>
              <a:buChar char="Ø"/>
            </a:pPr>
            <a:r>
              <a:rPr lang="de-AT" sz="1800" dirty="0">
                <a:solidFill>
                  <a:srgbClr val="939131"/>
                </a:solidFill>
              </a:rPr>
              <a:t>Vor allem bei Gebühren angewendet</a:t>
            </a:r>
            <a:endParaRPr lang="de-DE" altLang="de-DE" sz="1800" dirty="0">
              <a:solidFill>
                <a:srgbClr val="50457D"/>
              </a:solidFill>
            </a:endParaRPr>
          </a:p>
        </p:txBody>
      </p:sp>
      <p:sp>
        <p:nvSpPr>
          <p:cNvPr id="4" name="Date Placeholder 3">
            <a:extLst>
              <a:ext uri="{FF2B5EF4-FFF2-40B4-BE49-F238E27FC236}">
                <a16:creationId xmlns:a16="http://schemas.microsoft.com/office/drawing/2014/main" id="{E54F9264-6864-40CC-9C1E-E47FAFE0C042}"/>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DE74ECC0-6037-47B7-AEAC-AB905C1FA1FB}"/>
              </a:ext>
            </a:extLst>
          </p:cNvPr>
          <p:cNvSpPr>
            <a:spLocks noGrp="1"/>
          </p:cNvSpPr>
          <p:nvPr>
            <p:ph type="sldNum" sz="quarter" idx="12"/>
          </p:nvPr>
        </p:nvSpPr>
        <p:spPr/>
        <p:txBody>
          <a:bodyPr/>
          <a:lstStyle/>
          <a:p>
            <a:fld id="{3BCEFD86-2525-4952-84D0-968E03961A76}" type="slidenum">
              <a:rPr lang="de-DE" smtClean="0"/>
              <a:t>29</a:t>
            </a:fld>
            <a:endParaRPr lang="de-DE"/>
          </a:p>
        </p:txBody>
      </p:sp>
      <p:sp>
        <p:nvSpPr>
          <p:cNvPr id="9" name="Footer Placeholder 8">
            <a:extLst>
              <a:ext uri="{FF2B5EF4-FFF2-40B4-BE49-F238E27FC236}">
                <a16:creationId xmlns:a16="http://schemas.microsoft.com/office/drawing/2014/main" id="{F9D09063-F5A5-4293-A2D7-4C42A92E7B3C}"/>
              </a:ext>
            </a:extLst>
          </p:cNvPr>
          <p:cNvSpPr>
            <a:spLocks noGrp="1"/>
          </p:cNvSpPr>
          <p:nvPr>
            <p:ph type="ftr" sz="quarter" idx="11"/>
          </p:nvPr>
        </p:nvSpPr>
        <p:spPr/>
        <p:txBody>
          <a:bodyPr/>
          <a:lstStyle/>
          <a:p>
            <a:r>
              <a:rPr lang="de-DE"/>
              <a:t>Steuergerechtigkeit und Ungleichheit | Kai J. Lingnau</a:t>
            </a:r>
          </a:p>
        </p:txBody>
      </p:sp>
      <p:pic>
        <p:nvPicPr>
          <p:cNvPr id="10" name="Grafik 6">
            <a:extLst>
              <a:ext uri="{FF2B5EF4-FFF2-40B4-BE49-F238E27FC236}">
                <a16:creationId xmlns:a16="http://schemas.microsoft.com/office/drawing/2014/main" id="{B508D049-9AE9-461B-8880-06F3D6482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5957" y="4224484"/>
            <a:ext cx="1689097" cy="1703314"/>
          </a:xfrm>
          <a:prstGeom prst="rect">
            <a:avLst/>
          </a:prstGeom>
        </p:spPr>
      </p:pic>
    </p:spTree>
    <p:extLst>
      <p:ext uri="{BB962C8B-B14F-4D97-AF65-F5344CB8AC3E}">
        <p14:creationId xmlns:p14="http://schemas.microsoft.com/office/powerpoint/2010/main" val="380385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1000"/>
                                        <p:tgtEl>
                                          <p:spTgt spid="3">
                                            <p:txEl>
                                              <p:pRg st="7" end="7"/>
                                            </p:txEl>
                                          </p:spTgt>
                                        </p:tgtEl>
                                      </p:cBhvr>
                                    </p:animEffect>
                                    <p:anim calcmode="lin" valueType="num">
                                      <p:cBhvr>
                                        <p:cTn id="1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22" presetClass="entr" presetSubtype="4" fill="hold" nodeType="withEffect">
                                  <p:stCondLst>
                                    <p:cond delay="25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fade">
                                      <p:cBhvr>
                                        <p:cTn id="59" dur="1000"/>
                                        <p:tgtEl>
                                          <p:spTgt spid="3">
                                            <p:txEl>
                                              <p:pRg st="10" end="10"/>
                                            </p:txEl>
                                          </p:spTgt>
                                        </p:tgtEl>
                                      </p:cBhvr>
                                    </p:animEffect>
                                    <p:anim calcmode="lin" valueType="num">
                                      <p:cBhvr>
                                        <p:cTn id="6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Effect transition="in" filter="fade">
                                      <p:cBhvr>
                                        <p:cTn id="64" dur="1000"/>
                                        <p:tgtEl>
                                          <p:spTgt spid="3">
                                            <p:txEl>
                                              <p:pRg st="9" end="9"/>
                                            </p:txEl>
                                          </p:spTgt>
                                        </p:tgtEl>
                                      </p:cBhvr>
                                    </p:animEffect>
                                    <p:anim calcmode="lin" valueType="num">
                                      <p:cBhvr>
                                        <p:cTn id="6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50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fade">
                                      <p:cBhvr>
                                        <p:cTn id="69" dur="1000"/>
                                        <p:tgtEl>
                                          <p:spTgt spid="3">
                                            <p:txEl>
                                              <p:pRg st="11" end="11"/>
                                            </p:txEl>
                                          </p:spTgt>
                                        </p:tgtEl>
                                      </p:cBhvr>
                                    </p:animEffect>
                                    <p:anim calcmode="lin" valueType="num">
                                      <p:cBhvr>
                                        <p:cTn id="7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2" presetID="22" presetClass="entr" presetSubtype="4" fill="hold" nodeType="withEffect">
                                  <p:stCondLst>
                                    <p:cond delay="25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6791B-8293-67C7-7034-B5156E52D800}"/>
              </a:ext>
            </a:extLst>
          </p:cNvPr>
          <p:cNvSpPr>
            <a:spLocks noGrp="1"/>
          </p:cNvSpPr>
          <p:nvPr>
            <p:ph type="title"/>
          </p:nvPr>
        </p:nvSpPr>
        <p:spPr/>
        <p:txBody>
          <a:bodyPr/>
          <a:lstStyle/>
          <a:p>
            <a:r>
              <a:rPr lang="de-DE" dirty="0"/>
              <a:t>Ungleichheit</a:t>
            </a:r>
          </a:p>
        </p:txBody>
      </p:sp>
      <p:sp>
        <p:nvSpPr>
          <p:cNvPr id="3" name="Textplatzhalter 2">
            <a:extLst>
              <a:ext uri="{FF2B5EF4-FFF2-40B4-BE49-F238E27FC236}">
                <a16:creationId xmlns:a16="http://schemas.microsoft.com/office/drawing/2014/main" id="{52A65BAF-A62C-A431-B01C-D0579805A96A}"/>
              </a:ext>
            </a:extLst>
          </p:cNvPr>
          <p:cNvSpPr>
            <a:spLocks noGrp="1"/>
          </p:cNvSpPr>
          <p:nvPr>
            <p:ph type="body" idx="1"/>
          </p:nvPr>
        </p:nvSpPr>
        <p:spPr/>
        <p:txBody>
          <a:bodyPr/>
          <a:lstStyle/>
          <a:p>
            <a:r>
              <a:rPr lang="de-DE" dirty="0"/>
              <a:t>Reichtum</a:t>
            </a:r>
          </a:p>
          <a:p>
            <a:r>
              <a:rPr lang="de-DE" dirty="0"/>
              <a:t>Armut</a:t>
            </a:r>
          </a:p>
        </p:txBody>
      </p:sp>
      <p:sp>
        <p:nvSpPr>
          <p:cNvPr id="4" name="Datumsplatzhalter 3">
            <a:extLst>
              <a:ext uri="{FF2B5EF4-FFF2-40B4-BE49-F238E27FC236}">
                <a16:creationId xmlns:a16="http://schemas.microsoft.com/office/drawing/2014/main" id="{C09FA7BB-41AB-8B1F-3F7B-9578C95D04BE}"/>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B70D622F-BE83-DE1E-0AD2-76406227A9B6}"/>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F7277135-DAAE-5826-9185-116777E58D8B}"/>
              </a:ext>
            </a:extLst>
          </p:cNvPr>
          <p:cNvSpPr>
            <a:spLocks noGrp="1"/>
          </p:cNvSpPr>
          <p:nvPr>
            <p:ph type="sldNum" sz="quarter" idx="12"/>
          </p:nvPr>
        </p:nvSpPr>
        <p:spPr/>
        <p:txBody>
          <a:bodyPr/>
          <a:lstStyle/>
          <a:p>
            <a:fld id="{3BCEFD86-2525-4952-84D0-968E03961A76}" type="slidenum">
              <a:rPr lang="de-DE" smtClean="0"/>
              <a:t>3</a:t>
            </a:fld>
            <a:endParaRPr lang="de-DE"/>
          </a:p>
        </p:txBody>
      </p:sp>
    </p:spTree>
    <p:extLst>
      <p:ext uri="{BB962C8B-B14F-4D97-AF65-F5344CB8AC3E}">
        <p14:creationId xmlns:p14="http://schemas.microsoft.com/office/powerpoint/2010/main" val="207194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2FF9-E9BA-4DF1-99E7-27E065FE50C7}"/>
              </a:ext>
            </a:extLst>
          </p:cNvPr>
          <p:cNvSpPr>
            <a:spLocks noGrp="1"/>
          </p:cNvSpPr>
          <p:nvPr>
            <p:ph type="title"/>
          </p:nvPr>
        </p:nvSpPr>
        <p:spPr/>
        <p:txBody>
          <a:bodyPr/>
          <a:lstStyle/>
          <a:p>
            <a:r>
              <a:rPr lang="de-AT" dirty="0"/>
              <a:t>Das </a:t>
            </a:r>
            <a:r>
              <a:rPr lang="de-DE" dirty="0"/>
              <a:t>Leistungsfähigkeitsprinzip</a:t>
            </a:r>
            <a:endParaRPr lang="de-DE" i="1" dirty="0"/>
          </a:p>
        </p:txBody>
      </p:sp>
      <p:sp>
        <p:nvSpPr>
          <p:cNvPr id="3" name="Content Placeholder 2">
            <a:extLst>
              <a:ext uri="{FF2B5EF4-FFF2-40B4-BE49-F238E27FC236}">
                <a16:creationId xmlns:a16="http://schemas.microsoft.com/office/drawing/2014/main" id="{F177AEEB-86C5-4B32-BBC4-A67B2DEC9383}"/>
              </a:ext>
            </a:extLst>
          </p:cNvPr>
          <p:cNvSpPr>
            <a:spLocks noGrp="1"/>
          </p:cNvSpPr>
          <p:nvPr>
            <p:ph idx="1"/>
          </p:nvPr>
        </p:nvSpPr>
        <p:spPr>
          <a:xfrm>
            <a:off x="838200" y="1825625"/>
            <a:ext cx="6621606" cy="4351338"/>
          </a:xfrm>
        </p:spPr>
        <p:txBody>
          <a:bodyPr>
            <a:normAutofit fontScale="77500" lnSpcReduction="20000"/>
          </a:bodyPr>
          <a:lstStyle/>
          <a:p>
            <a:pPr>
              <a:lnSpc>
                <a:spcPct val="110000"/>
              </a:lnSpc>
            </a:pPr>
            <a:r>
              <a:rPr lang="de-DE" i="1" dirty="0"/>
              <a:t>Wie messen wir die Leistungsfähigkeit einer Person? </a:t>
            </a:r>
          </a:p>
          <a:p>
            <a:pPr>
              <a:lnSpc>
                <a:spcPct val="110000"/>
              </a:lnSpc>
            </a:pPr>
            <a:r>
              <a:rPr lang="de-DE" i="1" dirty="0"/>
              <a:t>Was ist die Bemessungsgrundlage für Steuern?</a:t>
            </a:r>
          </a:p>
          <a:p>
            <a:pPr>
              <a:lnSpc>
                <a:spcPct val="110000"/>
              </a:lnSpc>
            </a:pPr>
            <a:endParaRPr lang="de-DE" i="1" dirty="0"/>
          </a:p>
          <a:p>
            <a:pPr marL="0" indent="0">
              <a:lnSpc>
                <a:spcPct val="110000"/>
              </a:lnSpc>
              <a:buNone/>
            </a:pPr>
            <a:r>
              <a:rPr lang="de-DE" i="1" u="sng" dirty="0"/>
              <a:t>Diskussion:</a:t>
            </a:r>
          </a:p>
          <a:p>
            <a:pPr>
              <a:lnSpc>
                <a:spcPct val="110000"/>
              </a:lnSpc>
            </a:pPr>
            <a:r>
              <a:rPr lang="de-DE" i="1" dirty="0"/>
              <a:t>Wovon machen wir es in Österreich abhängig, wie viel an Steuern eine Person zahlt?</a:t>
            </a:r>
          </a:p>
          <a:p>
            <a:pPr>
              <a:lnSpc>
                <a:spcPct val="110000"/>
              </a:lnSpc>
            </a:pPr>
            <a:r>
              <a:rPr lang="de-DE" i="1" dirty="0"/>
              <a:t>Anders gefragt: In welche drei groben Kategorien lassen sich die Bemessungsgrundlagen von Steuern einteilen? </a:t>
            </a:r>
          </a:p>
          <a:p>
            <a:pPr>
              <a:lnSpc>
                <a:spcPct val="110000"/>
              </a:lnSpc>
            </a:pPr>
            <a:endParaRPr lang="de-DE" i="1" dirty="0"/>
          </a:p>
          <a:p>
            <a:pPr>
              <a:lnSpc>
                <a:spcPct val="110000"/>
              </a:lnSpc>
            </a:pPr>
            <a:endParaRPr lang="de-DE" i="1" dirty="0"/>
          </a:p>
          <a:p>
            <a:pPr>
              <a:lnSpc>
                <a:spcPct val="110000"/>
              </a:lnSpc>
            </a:pPr>
            <a:r>
              <a:rPr lang="de-DE" i="1" dirty="0"/>
              <a:t>Tipp: Frag dich, in welchen Kontexten du Steuern zahlst und wovon hängt es ab wie hoch der Steuerbetrag ist?</a:t>
            </a:r>
          </a:p>
        </p:txBody>
      </p:sp>
      <p:sp>
        <p:nvSpPr>
          <p:cNvPr id="4" name="Date Placeholder 3">
            <a:extLst>
              <a:ext uri="{FF2B5EF4-FFF2-40B4-BE49-F238E27FC236}">
                <a16:creationId xmlns:a16="http://schemas.microsoft.com/office/drawing/2014/main" id="{2484280C-F2F8-4B0A-B0AF-88EF0B443009}"/>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D56A397F-69CE-4A63-B1FA-305B39664719}"/>
              </a:ext>
            </a:extLst>
          </p:cNvPr>
          <p:cNvSpPr>
            <a:spLocks noGrp="1"/>
          </p:cNvSpPr>
          <p:nvPr>
            <p:ph type="sldNum" sz="quarter" idx="12"/>
          </p:nvPr>
        </p:nvSpPr>
        <p:spPr/>
        <p:txBody>
          <a:bodyPr/>
          <a:lstStyle/>
          <a:p>
            <a:fld id="{3BCEFD86-2525-4952-84D0-968E03961A76}" type="slidenum">
              <a:rPr lang="de-DE" smtClean="0"/>
              <a:t>30</a:t>
            </a:fld>
            <a:endParaRPr lang="de-DE"/>
          </a:p>
        </p:txBody>
      </p:sp>
      <p:sp>
        <p:nvSpPr>
          <p:cNvPr id="8" name="TextBox 7">
            <a:extLst>
              <a:ext uri="{FF2B5EF4-FFF2-40B4-BE49-F238E27FC236}">
                <a16:creationId xmlns:a16="http://schemas.microsoft.com/office/drawing/2014/main" id="{CF6A4C39-C900-4E64-B137-6FF271C460B8}"/>
              </a:ext>
            </a:extLst>
          </p:cNvPr>
          <p:cNvSpPr txBox="1"/>
          <p:nvPr/>
        </p:nvSpPr>
        <p:spPr>
          <a:xfrm>
            <a:off x="10812045" y="0"/>
            <a:ext cx="1379956" cy="307777"/>
          </a:xfrm>
          <a:prstGeom prst="rect">
            <a:avLst/>
          </a:prstGeom>
          <a:noFill/>
        </p:spPr>
        <p:txBody>
          <a:bodyPr wrap="square" rtlCol="0">
            <a:spAutoFit/>
          </a:bodyPr>
          <a:lstStyle/>
          <a:p>
            <a:pPr algn="r"/>
            <a:r>
              <a:rPr lang="de-DE" sz="1400" i="1" dirty="0">
                <a:solidFill>
                  <a:schemeClr val="bg1">
                    <a:lumMod val="65000"/>
                  </a:schemeClr>
                </a:solidFill>
              </a:rPr>
              <a:t>Gruppenarbeit</a:t>
            </a:r>
            <a:endParaRPr lang="en-GB" sz="1400" i="1" dirty="0">
              <a:solidFill>
                <a:schemeClr val="bg1">
                  <a:lumMod val="65000"/>
                </a:schemeClr>
              </a:solidFill>
            </a:endParaRPr>
          </a:p>
        </p:txBody>
      </p:sp>
      <p:pic>
        <p:nvPicPr>
          <p:cNvPr id="9" name="Grafik 7">
            <a:extLst>
              <a:ext uri="{FF2B5EF4-FFF2-40B4-BE49-F238E27FC236}">
                <a16:creationId xmlns:a16="http://schemas.microsoft.com/office/drawing/2014/main" id="{CEA9361A-9AAF-4655-A976-986A6170D4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4089" y="136525"/>
            <a:ext cx="1647955" cy="1459873"/>
          </a:xfrm>
          <a:prstGeom prst="rect">
            <a:avLst/>
          </a:prstGeom>
        </p:spPr>
      </p:pic>
      <p:sp>
        <p:nvSpPr>
          <p:cNvPr id="7" name="Footer Placeholder 6">
            <a:extLst>
              <a:ext uri="{FF2B5EF4-FFF2-40B4-BE49-F238E27FC236}">
                <a16:creationId xmlns:a16="http://schemas.microsoft.com/office/drawing/2014/main" id="{7CC557D2-C929-4E33-B870-BCBF13A0D921}"/>
              </a:ext>
            </a:extLst>
          </p:cNvPr>
          <p:cNvSpPr>
            <a:spLocks noGrp="1"/>
          </p:cNvSpPr>
          <p:nvPr>
            <p:ph type="ftr" sz="quarter" idx="11"/>
          </p:nvPr>
        </p:nvSpPr>
        <p:spPr/>
        <p:txBody>
          <a:bodyPr/>
          <a:lstStyle/>
          <a:p>
            <a:r>
              <a:rPr lang="de-DE"/>
              <a:t>Steuergerechtigkeit und Ungleichheit | Kai J. Lingnau</a:t>
            </a:r>
          </a:p>
        </p:txBody>
      </p:sp>
      <p:pic>
        <p:nvPicPr>
          <p:cNvPr id="11" name="Grafik 10">
            <a:extLst>
              <a:ext uri="{FF2B5EF4-FFF2-40B4-BE49-F238E27FC236}">
                <a16:creationId xmlns:a16="http://schemas.microsoft.com/office/drawing/2014/main" id="{F197E2E3-393F-B7FE-6D45-DD0EC20C4EAE}"/>
              </a:ext>
            </a:extLst>
          </p:cNvPr>
          <p:cNvPicPr>
            <a:picLocks noChangeAspect="1"/>
          </p:cNvPicPr>
          <p:nvPr/>
        </p:nvPicPr>
        <p:blipFill>
          <a:blip r:embed="rId4"/>
          <a:stretch>
            <a:fillRect/>
          </a:stretch>
        </p:blipFill>
        <p:spPr>
          <a:xfrm>
            <a:off x="7685814" y="2331731"/>
            <a:ext cx="4288032" cy="2822330"/>
          </a:xfrm>
          <a:prstGeom prst="rect">
            <a:avLst/>
          </a:prstGeom>
        </p:spPr>
      </p:pic>
    </p:spTree>
    <p:extLst>
      <p:ext uri="{BB962C8B-B14F-4D97-AF65-F5344CB8AC3E}">
        <p14:creationId xmlns:p14="http://schemas.microsoft.com/office/powerpoint/2010/main" val="260211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1" y="1186035"/>
            <a:ext cx="9079886" cy="4541914"/>
          </a:xfrm>
          <a:prstGeom prst="rect">
            <a:avLst/>
          </a:prstGeom>
        </p:spPr>
      </p:pic>
      <p:sp>
        <p:nvSpPr>
          <p:cNvPr id="4" name="Date Placeholder 3">
            <a:extLst>
              <a:ext uri="{FF2B5EF4-FFF2-40B4-BE49-F238E27FC236}">
                <a16:creationId xmlns:a16="http://schemas.microsoft.com/office/drawing/2014/main" id="{67E15BB1-B3BA-4D39-9976-A39A4C715C0A}"/>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F82869DB-5EC8-43C5-B1A0-9F63026B48C3}"/>
              </a:ext>
            </a:extLst>
          </p:cNvPr>
          <p:cNvSpPr>
            <a:spLocks noGrp="1"/>
          </p:cNvSpPr>
          <p:nvPr>
            <p:ph type="sldNum" sz="quarter" idx="12"/>
          </p:nvPr>
        </p:nvSpPr>
        <p:spPr/>
        <p:txBody>
          <a:bodyPr/>
          <a:lstStyle/>
          <a:p>
            <a:fld id="{3BCEFD86-2525-4952-84D0-968E03961A76}" type="slidenum">
              <a:rPr lang="de-DE" smtClean="0"/>
              <a:t>31</a:t>
            </a:fld>
            <a:endParaRPr lang="de-DE"/>
          </a:p>
        </p:txBody>
      </p:sp>
      <p:sp>
        <p:nvSpPr>
          <p:cNvPr id="14" name="Title 1">
            <a:extLst>
              <a:ext uri="{FF2B5EF4-FFF2-40B4-BE49-F238E27FC236}">
                <a16:creationId xmlns:a16="http://schemas.microsoft.com/office/drawing/2014/main" id="{F9603205-EE5F-413B-9D18-0E284B707EEC}"/>
              </a:ext>
            </a:extLst>
          </p:cNvPr>
          <p:cNvSpPr>
            <a:spLocks noGrp="1"/>
          </p:cNvSpPr>
          <p:nvPr>
            <p:ph type="title"/>
          </p:nvPr>
        </p:nvSpPr>
        <p:spPr>
          <a:xfrm>
            <a:off x="838201" y="365126"/>
            <a:ext cx="10822496" cy="820910"/>
          </a:xfrm>
        </p:spPr>
        <p:txBody>
          <a:bodyPr/>
          <a:lstStyle/>
          <a:p>
            <a:r>
              <a:rPr lang="de-DE" dirty="0"/>
              <a:t>Staatseinahmen</a:t>
            </a:r>
          </a:p>
        </p:txBody>
      </p:sp>
      <p:sp>
        <p:nvSpPr>
          <p:cNvPr id="2" name="Footer Placeholder 1">
            <a:extLst>
              <a:ext uri="{FF2B5EF4-FFF2-40B4-BE49-F238E27FC236}">
                <a16:creationId xmlns:a16="http://schemas.microsoft.com/office/drawing/2014/main" id="{FBBEB399-2E49-4D8C-8002-88227EB2986A}"/>
              </a:ext>
            </a:extLst>
          </p:cNvPr>
          <p:cNvSpPr>
            <a:spLocks noGrp="1"/>
          </p:cNvSpPr>
          <p:nvPr>
            <p:ph type="ftr" sz="quarter" idx="11"/>
          </p:nvPr>
        </p:nvSpPr>
        <p:spPr/>
        <p:txBody>
          <a:bodyPr/>
          <a:lstStyle/>
          <a:p>
            <a:r>
              <a:rPr lang="de-DE"/>
              <a:t>Steuergerechtigkeit und Ungleichheit | Kai J. Lingnau</a:t>
            </a:r>
          </a:p>
        </p:txBody>
      </p:sp>
      <p:sp>
        <p:nvSpPr>
          <p:cNvPr id="3" name="Geschweifte Klammer rechts 2">
            <a:extLst>
              <a:ext uri="{FF2B5EF4-FFF2-40B4-BE49-F238E27FC236}">
                <a16:creationId xmlns:a16="http://schemas.microsoft.com/office/drawing/2014/main" id="{4AB6AF92-0864-4438-852B-9409DF3D65FD}"/>
              </a:ext>
            </a:extLst>
          </p:cNvPr>
          <p:cNvSpPr/>
          <p:nvPr/>
        </p:nvSpPr>
        <p:spPr>
          <a:xfrm>
            <a:off x="9051893" y="1690688"/>
            <a:ext cx="322668" cy="2657377"/>
          </a:xfrm>
          <a:prstGeom prst="rightBrace">
            <a:avLst>
              <a:gd name="adj1" fmla="val 64420"/>
              <a:gd name="adj2" fmla="val 50000"/>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pic>
        <p:nvPicPr>
          <p:cNvPr id="5" name="Grafik 4">
            <a:extLst>
              <a:ext uri="{FF2B5EF4-FFF2-40B4-BE49-F238E27FC236}">
                <a16:creationId xmlns:a16="http://schemas.microsoft.com/office/drawing/2014/main" id="{32D39C04-5AF8-D030-58C5-09FBF3142BA1}"/>
              </a:ext>
            </a:extLst>
          </p:cNvPr>
          <p:cNvPicPr>
            <a:picLocks noChangeAspect="1"/>
          </p:cNvPicPr>
          <p:nvPr/>
        </p:nvPicPr>
        <p:blipFill>
          <a:blip r:embed="rId3"/>
          <a:stretch>
            <a:fillRect/>
          </a:stretch>
        </p:blipFill>
        <p:spPr>
          <a:xfrm>
            <a:off x="9363272" y="2073131"/>
            <a:ext cx="2817438" cy="1854403"/>
          </a:xfrm>
          <a:prstGeom prst="rect">
            <a:avLst/>
          </a:prstGeom>
        </p:spPr>
      </p:pic>
    </p:spTree>
    <p:extLst>
      <p:ext uri="{BB962C8B-B14F-4D97-AF65-F5344CB8AC3E}">
        <p14:creationId xmlns:p14="http://schemas.microsoft.com/office/powerpoint/2010/main" val="97426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4D2B93F-0CCD-4607-82C0-D5FDDDDED8E0}"/>
              </a:ext>
            </a:extLst>
          </p:cNvPr>
          <p:cNvPicPr>
            <a:picLocks noChangeAspect="1"/>
          </p:cNvPicPr>
          <p:nvPr/>
        </p:nvPicPr>
        <p:blipFill>
          <a:blip r:embed="rId3"/>
          <a:stretch>
            <a:fillRect/>
          </a:stretch>
        </p:blipFill>
        <p:spPr>
          <a:xfrm>
            <a:off x="0" y="1420552"/>
            <a:ext cx="5749715" cy="382190"/>
          </a:xfrm>
          <a:prstGeom prst="rect">
            <a:avLst/>
          </a:prstGeom>
        </p:spPr>
      </p:pic>
      <p:sp>
        <p:nvSpPr>
          <p:cNvPr id="4" name="Date Placeholder 3">
            <a:extLst>
              <a:ext uri="{FF2B5EF4-FFF2-40B4-BE49-F238E27FC236}">
                <a16:creationId xmlns:a16="http://schemas.microsoft.com/office/drawing/2014/main" id="{0A26D046-B55A-4A3A-9F12-BF16970D3CE3}"/>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A540D21D-3FE5-4196-98E4-B914DF9EF943}"/>
              </a:ext>
            </a:extLst>
          </p:cNvPr>
          <p:cNvSpPr>
            <a:spLocks noGrp="1"/>
          </p:cNvSpPr>
          <p:nvPr>
            <p:ph type="sldNum" sz="quarter" idx="12"/>
          </p:nvPr>
        </p:nvSpPr>
        <p:spPr/>
        <p:txBody>
          <a:bodyPr/>
          <a:lstStyle/>
          <a:p>
            <a:fld id="{3BCEFD86-2525-4952-84D0-968E03961A76}" type="slidenum">
              <a:rPr lang="de-DE" smtClean="0"/>
              <a:t>32</a:t>
            </a:fld>
            <a:endParaRPr lang="de-DE"/>
          </a:p>
        </p:txBody>
      </p:sp>
      <p:sp>
        <p:nvSpPr>
          <p:cNvPr id="8" name="TextBox 7">
            <a:extLst>
              <a:ext uri="{FF2B5EF4-FFF2-40B4-BE49-F238E27FC236}">
                <a16:creationId xmlns:a16="http://schemas.microsoft.com/office/drawing/2014/main" id="{413992BA-DF8F-4ABA-8C9B-B77183EC1C9A}"/>
              </a:ext>
            </a:extLst>
          </p:cNvPr>
          <p:cNvSpPr txBox="1"/>
          <p:nvPr/>
        </p:nvSpPr>
        <p:spPr>
          <a:xfrm>
            <a:off x="10054534" y="5884108"/>
            <a:ext cx="2137466" cy="246221"/>
          </a:xfrm>
          <a:prstGeom prst="rect">
            <a:avLst/>
          </a:prstGeom>
          <a:noFill/>
        </p:spPr>
        <p:txBody>
          <a:bodyPr wrap="square" rtlCol="0">
            <a:spAutoFit/>
          </a:bodyPr>
          <a:lstStyle/>
          <a:p>
            <a:r>
              <a:rPr lang="de-DE" sz="1000" dirty="0">
                <a:solidFill>
                  <a:schemeClr val="bg1">
                    <a:lumMod val="50000"/>
                  </a:schemeClr>
                </a:solidFill>
              </a:rPr>
              <a:t>Quelle: WIFO (2019) S.55ff.</a:t>
            </a:r>
            <a:endParaRPr lang="en-GB" sz="1000" dirty="0">
              <a:solidFill>
                <a:schemeClr val="bg1">
                  <a:lumMod val="50000"/>
                </a:schemeClr>
              </a:solidFill>
            </a:endParaRPr>
          </a:p>
        </p:txBody>
      </p:sp>
      <p:pic>
        <p:nvPicPr>
          <p:cNvPr id="16" name="Picture 15">
            <a:extLst>
              <a:ext uri="{FF2B5EF4-FFF2-40B4-BE49-F238E27FC236}">
                <a16:creationId xmlns:a16="http://schemas.microsoft.com/office/drawing/2014/main" id="{2931081B-81C8-460B-923A-82F38E2EC704}"/>
              </a:ext>
            </a:extLst>
          </p:cNvPr>
          <p:cNvPicPr>
            <a:picLocks noChangeAspect="1"/>
          </p:cNvPicPr>
          <p:nvPr/>
        </p:nvPicPr>
        <p:blipFill rotWithShape="1">
          <a:blip r:embed="rId4"/>
          <a:srcRect l="6416" t="16207" r="6760"/>
          <a:stretch/>
        </p:blipFill>
        <p:spPr>
          <a:xfrm>
            <a:off x="5650746" y="1924771"/>
            <a:ext cx="6569830" cy="3733316"/>
          </a:xfrm>
          <a:prstGeom prst="rect">
            <a:avLst/>
          </a:prstGeom>
        </p:spPr>
      </p:pic>
      <p:pic>
        <p:nvPicPr>
          <p:cNvPr id="14" name="Picture 13">
            <a:extLst>
              <a:ext uri="{FF2B5EF4-FFF2-40B4-BE49-F238E27FC236}">
                <a16:creationId xmlns:a16="http://schemas.microsoft.com/office/drawing/2014/main" id="{CB061E49-D9C6-4CB1-A850-CD457216761C}"/>
              </a:ext>
            </a:extLst>
          </p:cNvPr>
          <p:cNvPicPr>
            <a:picLocks noChangeAspect="1"/>
          </p:cNvPicPr>
          <p:nvPr/>
        </p:nvPicPr>
        <p:blipFill rotWithShape="1">
          <a:blip r:embed="rId5"/>
          <a:srcRect l="9193" t="1521" r="1961"/>
          <a:stretch/>
        </p:blipFill>
        <p:spPr>
          <a:xfrm>
            <a:off x="28575" y="1834494"/>
            <a:ext cx="5749715" cy="3815533"/>
          </a:xfrm>
          <a:prstGeom prst="rect">
            <a:avLst/>
          </a:prstGeom>
        </p:spPr>
      </p:pic>
      <p:pic>
        <p:nvPicPr>
          <p:cNvPr id="20" name="Picture 19">
            <a:extLst>
              <a:ext uri="{FF2B5EF4-FFF2-40B4-BE49-F238E27FC236}">
                <a16:creationId xmlns:a16="http://schemas.microsoft.com/office/drawing/2014/main" id="{5464DFBE-7486-4F85-804E-032E54B19172}"/>
              </a:ext>
            </a:extLst>
          </p:cNvPr>
          <p:cNvPicPr>
            <a:picLocks noChangeAspect="1"/>
          </p:cNvPicPr>
          <p:nvPr/>
        </p:nvPicPr>
        <p:blipFill>
          <a:blip r:embed="rId6"/>
          <a:stretch>
            <a:fillRect/>
          </a:stretch>
        </p:blipFill>
        <p:spPr>
          <a:xfrm>
            <a:off x="5974293" y="1415565"/>
            <a:ext cx="6143914" cy="392165"/>
          </a:xfrm>
          <a:prstGeom prst="rect">
            <a:avLst/>
          </a:prstGeom>
        </p:spPr>
      </p:pic>
      <p:sp>
        <p:nvSpPr>
          <p:cNvPr id="24" name="Title 1">
            <a:extLst>
              <a:ext uri="{FF2B5EF4-FFF2-40B4-BE49-F238E27FC236}">
                <a16:creationId xmlns:a16="http://schemas.microsoft.com/office/drawing/2014/main" id="{71F2FC83-BEEF-479A-A3BC-6D98133C8472}"/>
              </a:ext>
            </a:extLst>
          </p:cNvPr>
          <p:cNvSpPr>
            <a:spLocks noGrp="1"/>
          </p:cNvSpPr>
          <p:nvPr>
            <p:ph type="title"/>
          </p:nvPr>
        </p:nvSpPr>
        <p:spPr>
          <a:xfrm>
            <a:off x="838200" y="365126"/>
            <a:ext cx="10515600" cy="834788"/>
          </a:xfrm>
        </p:spPr>
        <p:txBody>
          <a:bodyPr/>
          <a:lstStyle/>
          <a:p>
            <a:r>
              <a:rPr lang="de-DE" dirty="0"/>
              <a:t>Abgabenverteilung nach Einkommensdezilen</a:t>
            </a:r>
            <a:endParaRPr lang="en-GB" dirty="0"/>
          </a:p>
        </p:txBody>
      </p:sp>
      <p:sp>
        <p:nvSpPr>
          <p:cNvPr id="2" name="Footer Placeholder 1">
            <a:extLst>
              <a:ext uri="{FF2B5EF4-FFF2-40B4-BE49-F238E27FC236}">
                <a16:creationId xmlns:a16="http://schemas.microsoft.com/office/drawing/2014/main" id="{FD3C4CA9-0097-47FF-8D1C-C2BEE561FA5B}"/>
              </a:ext>
            </a:extLst>
          </p:cNvPr>
          <p:cNvSpPr>
            <a:spLocks noGrp="1"/>
          </p:cNvSpPr>
          <p:nvPr>
            <p:ph type="ftr" sz="quarter" idx="11"/>
          </p:nvPr>
        </p:nvSpPr>
        <p:spPr/>
        <p:txBody>
          <a:bodyPr/>
          <a:lstStyle/>
          <a:p>
            <a:r>
              <a:rPr lang="de-DE"/>
              <a:t>Steuergerechtigkeit und Ungleichheit | Kai J. Lingnau</a:t>
            </a:r>
          </a:p>
        </p:txBody>
      </p:sp>
      <p:cxnSp>
        <p:nvCxnSpPr>
          <p:cNvPr id="5" name="Gerader Verbinder 4">
            <a:extLst>
              <a:ext uri="{FF2B5EF4-FFF2-40B4-BE49-F238E27FC236}">
                <a16:creationId xmlns:a16="http://schemas.microsoft.com/office/drawing/2014/main" id="{20EAE7BB-61AF-45E4-854D-8418E0E65825}"/>
              </a:ext>
            </a:extLst>
          </p:cNvPr>
          <p:cNvCxnSpPr/>
          <p:nvPr/>
        </p:nvCxnSpPr>
        <p:spPr>
          <a:xfrm>
            <a:off x="838200" y="1571625"/>
            <a:ext cx="16192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Gerader Verbinder 12">
            <a:extLst>
              <a:ext uri="{FF2B5EF4-FFF2-40B4-BE49-F238E27FC236}">
                <a16:creationId xmlns:a16="http://schemas.microsoft.com/office/drawing/2014/main" id="{F09B07CD-DD9D-4887-A678-9AD745CBFE74}"/>
              </a:ext>
            </a:extLst>
          </p:cNvPr>
          <p:cNvCxnSpPr/>
          <p:nvPr/>
        </p:nvCxnSpPr>
        <p:spPr>
          <a:xfrm>
            <a:off x="6915150" y="1581150"/>
            <a:ext cx="97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65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A40B34-99C0-3326-8A89-D04CF0B53AC6}"/>
              </a:ext>
            </a:extLst>
          </p:cNvPr>
          <p:cNvSpPr>
            <a:spLocks noGrp="1"/>
          </p:cNvSpPr>
          <p:nvPr>
            <p:ph type="title"/>
          </p:nvPr>
        </p:nvSpPr>
        <p:spPr/>
        <p:txBody>
          <a:bodyPr/>
          <a:lstStyle/>
          <a:p>
            <a:r>
              <a:rPr lang="de-DE" dirty="0"/>
              <a:t>Vermögenssteuern gerecht?</a:t>
            </a:r>
          </a:p>
        </p:txBody>
      </p:sp>
      <p:sp>
        <p:nvSpPr>
          <p:cNvPr id="3" name="Inhaltsplatzhalter 2">
            <a:extLst>
              <a:ext uri="{FF2B5EF4-FFF2-40B4-BE49-F238E27FC236}">
                <a16:creationId xmlns:a16="http://schemas.microsoft.com/office/drawing/2014/main" id="{8AFF45C8-CE27-34EB-3590-206406F179FB}"/>
              </a:ext>
            </a:extLst>
          </p:cNvPr>
          <p:cNvSpPr>
            <a:spLocks noGrp="1"/>
          </p:cNvSpPr>
          <p:nvPr>
            <p:ph idx="1"/>
          </p:nvPr>
        </p:nvSpPr>
        <p:spPr>
          <a:xfrm>
            <a:off x="838199" y="1825625"/>
            <a:ext cx="7402690" cy="4351338"/>
          </a:xfrm>
        </p:spPr>
        <p:txBody>
          <a:bodyPr anchor="ctr"/>
          <a:lstStyle/>
          <a:p>
            <a:pPr marL="0" indent="0">
              <a:buNone/>
            </a:pPr>
            <a:r>
              <a:rPr lang="de-DE" b="1" dirty="0"/>
              <a:t>Wie gerechtfertigt ist es Vermögen zu besteuern?</a:t>
            </a:r>
          </a:p>
          <a:p>
            <a:pPr marL="0" indent="0">
              <a:buNone/>
            </a:pPr>
            <a:endParaRPr lang="de-DE" dirty="0"/>
          </a:p>
          <a:p>
            <a:pPr>
              <a:buFont typeface="Wingdings" panose="05000000000000000000" pitchFamily="2" charset="2"/>
              <a:buChar char="Ø"/>
            </a:pPr>
            <a:r>
              <a:rPr lang="de-DE" sz="2000" dirty="0"/>
              <a:t>Einkommen von Vermögen besteuern?</a:t>
            </a:r>
          </a:p>
          <a:p>
            <a:pPr>
              <a:buFont typeface="Wingdings" panose="05000000000000000000" pitchFamily="2" charset="2"/>
              <a:buChar char="Ø"/>
            </a:pPr>
            <a:r>
              <a:rPr lang="de-DE" sz="2000" dirty="0"/>
              <a:t>Bestand besteuern?</a:t>
            </a:r>
          </a:p>
          <a:p>
            <a:pPr>
              <a:buFont typeface="Wingdings" panose="05000000000000000000" pitchFamily="2" charset="2"/>
              <a:buChar char="Ø"/>
            </a:pPr>
            <a:r>
              <a:rPr lang="de-DE" sz="2000" dirty="0"/>
              <a:t>Substanzbesteuerung?</a:t>
            </a:r>
          </a:p>
        </p:txBody>
      </p:sp>
      <p:sp>
        <p:nvSpPr>
          <p:cNvPr id="4" name="Datumsplatzhalter 3">
            <a:extLst>
              <a:ext uri="{FF2B5EF4-FFF2-40B4-BE49-F238E27FC236}">
                <a16:creationId xmlns:a16="http://schemas.microsoft.com/office/drawing/2014/main" id="{6BDAF0AA-6F01-5C7E-F4A4-C452DF0C8308}"/>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CBBBC90A-70C5-B410-FF82-DAC7FE70DDA3}"/>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ED4E6744-7F8F-D060-1CF9-75DE5E44B236}"/>
              </a:ext>
            </a:extLst>
          </p:cNvPr>
          <p:cNvSpPr>
            <a:spLocks noGrp="1"/>
          </p:cNvSpPr>
          <p:nvPr>
            <p:ph type="sldNum" sz="quarter" idx="12"/>
          </p:nvPr>
        </p:nvSpPr>
        <p:spPr/>
        <p:txBody>
          <a:bodyPr/>
          <a:lstStyle/>
          <a:p>
            <a:fld id="{3BCEFD86-2525-4952-84D0-968E03961A76}" type="slidenum">
              <a:rPr lang="de-DE" smtClean="0"/>
              <a:t>33</a:t>
            </a:fld>
            <a:endParaRPr lang="de-DE"/>
          </a:p>
        </p:txBody>
      </p:sp>
      <p:pic>
        <p:nvPicPr>
          <p:cNvPr id="7" name="Picture 4">
            <a:extLst>
              <a:ext uri="{FF2B5EF4-FFF2-40B4-BE49-F238E27FC236}">
                <a16:creationId xmlns:a16="http://schemas.microsoft.com/office/drawing/2014/main" id="{BFFC06C0-F83C-A9DE-BBF6-82848BEB3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8497" y="410390"/>
            <a:ext cx="3452247" cy="21250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FF340224-935C-1903-B7BA-4663E1B8A5A4}"/>
              </a:ext>
            </a:extLst>
          </p:cNvPr>
          <p:cNvPicPr>
            <a:picLocks noChangeAspect="1"/>
          </p:cNvPicPr>
          <p:nvPr/>
        </p:nvPicPr>
        <p:blipFill>
          <a:blip r:embed="rId3"/>
          <a:stretch>
            <a:fillRect/>
          </a:stretch>
        </p:blipFill>
        <p:spPr>
          <a:xfrm>
            <a:off x="8353777" y="3327401"/>
            <a:ext cx="2817438" cy="1854403"/>
          </a:xfrm>
          <a:prstGeom prst="rect">
            <a:avLst/>
          </a:prstGeom>
        </p:spPr>
      </p:pic>
    </p:spTree>
    <p:extLst>
      <p:ext uri="{BB962C8B-B14F-4D97-AF65-F5344CB8AC3E}">
        <p14:creationId xmlns:p14="http://schemas.microsoft.com/office/powerpoint/2010/main" val="202157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AC398D-C1F2-7DDE-B28C-A54C1C2E1DA6}"/>
              </a:ext>
            </a:extLst>
          </p:cNvPr>
          <p:cNvSpPr>
            <a:spLocks noGrp="1"/>
          </p:cNvSpPr>
          <p:nvPr>
            <p:ph type="title"/>
          </p:nvPr>
        </p:nvSpPr>
        <p:spPr/>
        <p:txBody>
          <a:bodyPr/>
          <a:lstStyle/>
          <a:p>
            <a:r>
              <a:rPr lang="de-DE" dirty="0"/>
              <a:t>Vermögenssteuern</a:t>
            </a:r>
          </a:p>
        </p:txBody>
      </p:sp>
      <p:sp>
        <p:nvSpPr>
          <p:cNvPr id="3" name="Textplatzhalter 2">
            <a:extLst>
              <a:ext uri="{FF2B5EF4-FFF2-40B4-BE49-F238E27FC236}">
                <a16:creationId xmlns:a16="http://schemas.microsoft.com/office/drawing/2014/main" id="{8E5FFFA4-727C-1FDA-70CE-A2933B8ABCBC}"/>
              </a:ext>
            </a:extLst>
          </p:cNvPr>
          <p:cNvSpPr>
            <a:spLocks noGrp="1"/>
          </p:cNvSpPr>
          <p:nvPr>
            <p:ph type="body" idx="1"/>
          </p:nvPr>
        </p:nvSpPr>
        <p:spPr/>
        <p:txBody>
          <a:bodyPr/>
          <a:lstStyle/>
          <a:p>
            <a:endParaRPr lang="de-DE"/>
          </a:p>
        </p:txBody>
      </p:sp>
      <p:sp>
        <p:nvSpPr>
          <p:cNvPr id="4" name="Datumsplatzhalter 3">
            <a:extLst>
              <a:ext uri="{FF2B5EF4-FFF2-40B4-BE49-F238E27FC236}">
                <a16:creationId xmlns:a16="http://schemas.microsoft.com/office/drawing/2014/main" id="{8F079D1D-2130-2C7E-B4DC-B0AEDCA2617F}"/>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AEBFE20A-FE3A-641B-BF3E-98548BC00636}"/>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7C9C244B-FF8C-BB15-5348-A2CD05FFB8A0}"/>
              </a:ext>
            </a:extLst>
          </p:cNvPr>
          <p:cNvSpPr>
            <a:spLocks noGrp="1"/>
          </p:cNvSpPr>
          <p:nvPr>
            <p:ph type="sldNum" sz="quarter" idx="12"/>
          </p:nvPr>
        </p:nvSpPr>
        <p:spPr/>
        <p:txBody>
          <a:bodyPr/>
          <a:lstStyle/>
          <a:p>
            <a:fld id="{3BCEFD86-2525-4952-84D0-968E03961A76}" type="slidenum">
              <a:rPr lang="de-DE" smtClean="0"/>
              <a:t>34</a:t>
            </a:fld>
            <a:endParaRPr lang="de-DE"/>
          </a:p>
        </p:txBody>
      </p:sp>
    </p:spTree>
    <p:extLst>
      <p:ext uri="{BB962C8B-B14F-4D97-AF65-F5344CB8AC3E}">
        <p14:creationId xmlns:p14="http://schemas.microsoft.com/office/powerpoint/2010/main" val="149118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718D246-81D5-3F8A-22C2-8D29D616EEBF}"/>
              </a:ext>
            </a:extLst>
          </p:cNvPr>
          <p:cNvPicPr>
            <a:picLocks noChangeAspect="1"/>
          </p:cNvPicPr>
          <p:nvPr/>
        </p:nvPicPr>
        <p:blipFill>
          <a:blip r:embed="rId2"/>
          <a:srcRect r="24285"/>
          <a:stretch>
            <a:fillRect/>
          </a:stretch>
        </p:blipFill>
        <p:spPr>
          <a:xfrm>
            <a:off x="10306116" y="0"/>
            <a:ext cx="1885884" cy="1639405"/>
          </a:xfrm>
          <a:prstGeom prst="rect">
            <a:avLst/>
          </a:prstGeom>
        </p:spPr>
      </p:pic>
      <p:pic>
        <p:nvPicPr>
          <p:cNvPr id="10" name="Picture 9">
            <a:extLst>
              <a:ext uri="{FF2B5EF4-FFF2-40B4-BE49-F238E27FC236}">
                <a16:creationId xmlns:a16="http://schemas.microsoft.com/office/drawing/2014/main" id="{8450AAB8-0870-40E5-8201-90517E345028}"/>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8325565" y="2973090"/>
            <a:ext cx="3375146" cy="2245505"/>
          </a:xfrm>
          <a:prstGeom prst="rect">
            <a:avLst/>
          </a:prstGeom>
        </p:spPr>
      </p:pic>
      <p:sp>
        <p:nvSpPr>
          <p:cNvPr id="2" name="Title 1">
            <a:extLst>
              <a:ext uri="{FF2B5EF4-FFF2-40B4-BE49-F238E27FC236}">
                <a16:creationId xmlns:a16="http://schemas.microsoft.com/office/drawing/2014/main" id="{78BBAE12-0ACC-4929-820A-885444BAD535}"/>
              </a:ext>
            </a:extLst>
          </p:cNvPr>
          <p:cNvSpPr>
            <a:spLocks noGrp="1"/>
          </p:cNvSpPr>
          <p:nvPr>
            <p:ph type="title"/>
          </p:nvPr>
        </p:nvSpPr>
        <p:spPr/>
        <p:txBody>
          <a:bodyPr/>
          <a:lstStyle/>
          <a:p>
            <a:r>
              <a:rPr lang="de-DE" dirty="0"/>
              <a:t>Vermögenssteuern</a:t>
            </a:r>
          </a:p>
        </p:txBody>
      </p:sp>
      <p:sp>
        <p:nvSpPr>
          <p:cNvPr id="3" name="Content Placeholder 2">
            <a:extLst>
              <a:ext uri="{FF2B5EF4-FFF2-40B4-BE49-F238E27FC236}">
                <a16:creationId xmlns:a16="http://schemas.microsoft.com/office/drawing/2014/main" id="{22F36093-16E2-4CE2-9ADF-FC95A65AE989}"/>
              </a:ext>
            </a:extLst>
          </p:cNvPr>
          <p:cNvSpPr>
            <a:spLocks noGrp="1"/>
          </p:cNvSpPr>
          <p:nvPr>
            <p:ph idx="1"/>
          </p:nvPr>
        </p:nvSpPr>
        <p:spPr>
          <a:xfrm>
            <a:off x="838199" y="4213120"/>
            <a:ext cx="10515601" cy="2059251"/>
          </a:xfrm>
        </p:spPr>
        <p:txBody>
          <a:bodyPr>
            <a:normAutofit fontScale="85000" lnSpcReduction="20000"/>
          </a:bodyPr>
          <a:lstStyle/>
          <a:p>
            <a:r>
              <a:rPr lang="de-DE" sz="1900" b="1" dirty="0">
                <a:sym typeface="Wingdings" panose="05000000000000000000" pitchFamily="2" charset="2"/>
              </a:rPr>
              <a:t>Ehemalige und potentielle Vermögen(</a:t>
            </a:r>
            <a:r>
              <a:rPr lang="de-DE" sz="1900" b="1" dirty="0" err="1">
                <a:sym typeface="Wingdings" panose="05000000000000000000" pitchFamily="2" charset="2"/>
              </a:rPr>
              <a:t>sbezogene</a:t>
            </a:r>
            <a:r>
              <a:rPr lang="de-DE" sz="1900" b="1" dirty="0">
                <a:sym typeface="Wingdings" panose="05000000000000000000" pitchFamily="2" charset="2"/>
              </a:rPr>
              <a:t>)steuern </a:t>
            </a:r>
          </a:p>
          <a:p>
            <a:pPr lvl="1">
              <a:buFont typeface="Wingdings" panose="05000000000000000000" pitchFamily="2" charset="2"/>
              <a:buChar char="Ø"/>
            </a:pPr>
            <a:r>
              <a:rPr lang="de-DE" sz="1700" dirty="0"/>
              <a:t>Gewerbekapitalsteuer (bis 1986)</a:t>
            </a:r>
          </a:p>
          <a:p>
            <a:pPr lvl="1">
              <a:buFont typeface="Wingdings" panose="05000000000000000000" pitchFamily="2" charset="2"/>
              <a:buChar char="Ø"/>
            </a:pPr>
            <a:r>
              <a:rPr lang="de-DE" sz="1700" b="1" dirty="0"/>
              <a:t>Allgemeine Vermögensteuer (bis 1993)</a:t>
            </a:r>
          </a:p>
          <a:p>
            <a:pPr lvl="1">
              <a:buFont typeface="Wingdings" panose="05000000000000000000" pitchFamily="2" charset="2"/>
              <a:buChar char="Ø"/>
            </a:pPr>
            <a:r>
              <a:rPr lang="de-DE" sz="1700" dirty="0"/>
              <a:t>Wertpapiersteuer (bis 1995)</a:t>
            </a:r>
          </a:p>
          <a:p>
            <a:pPr lvl="1">
              <a:buFont typeface="Wingdings" panose="05000000000000000000" pitchFamily="2" charset="2"/>
              <a:buChar char="Ø"/>
            </a:pPr>
            <a:r>
              <a:rPr lang="de-DE" sz="1700" dirty="0"/>
              <a:t>Börsenumsatzsteuer (bis 2000; aktueller Verhandlungstand der</a:t>
            </a:r>
            <a:r>
              <a:rPr lang="de-DE" sz="1700" dirty="0">
                <a:sym typeface="Wingdings" panose="05000000000000000000" pitchFamily="2" charset="2"/>
              </a:rPr>
              <a:t> „EU-Finanztransaktionssteuer“)</a:t>
            </a:r>
            <a:endParaRPr lang="de-DE" sz="1700" dirty="0"/>
          </a:p>
          <a:p>
            <a:pPr lvl="1">
              <a:buFont typeface="Wingdings" panose="05000000000000000000" pitchFamily="2" charset="2"/>
              <a:buChar char="Ø"/>
            </a:pPr>
            <a:r>
              <a:rPr lang="de-DE" sz="1700" b="1" dirty="0"/>
              <a:t>Erbschafts- und Schenkungssteuer (bis 2008)</a:t>
            </a:r>
          </a:p>
          <a:p>
            <a:pPr lvl="1">
              <a:spcBef>
                <a:spcPts val="1000"/>
              </a:spcBef>
              <a:buFont typeface="Wingdings" panose="05000000000000000000" pitchFamily="2" charset="2"/>
              <a:buChar char="Ø"/>
            </a:pPr>
            <a:r>
              <a:rPr lang="de-DE" sz="1700" dirty="0"/>
              <a:t>Einmalige Vermögensabgabe z.B. </a:t>
            </a:r>
            <a:r>
              <a:rPr lang="de-DE" sz="1700" b="1" dirty="0"/>
              <a:t>Corona-Lastenausgleich (2021)</a:t>
            </a:r>
          </a:p>
          <a:p>
            <a:pPr lvl="1">
              <a:buFont typeface="Wingdings" panose="05000000000000000000" pitchFamily="2" charset="2"/>
              <a:buChar char="Ø"/>
            </a:pPr>
            <a:r>
              <a:rPr lang="de-DE" sz="1700" b="1" dirty="0"/>
              <a:t>Finanztransaktionsteuer</a:t>
            </a:r>
          </a:p>
          <a:p>
            <a:pPr lvl="1">
              <a:buFont typeface="Wingdings" panose="05000000000000000000" pitchFamily="2" charset="2"/>
              <a:buChar char="Ø"/>
            </a:pPr>
            <a:r>
              <a:rPr lang="de-DE" sz="1700" dirty="0"/>
              <a:t>…</a:t>
            </a:r>
          </a:p>
          <a:p>
            <a:pPr lvl="1"/>
            <a:endParaRPr lang="de-DE" dirty="0">
              <a:sym typeface="Wingdings" panose="05000000000000000000" pitchFamily="2" charset="2"/>
            </a:endParaRPr>
          </a:p>
        </p:txBody>
      </p:sp>
      <p:sp>
        <p:nvSpPr>
          <p:cNvPr id="4" name="Date Placeholder 3">
            <a:extLst>
              <a:ext uri="{FF2B5EF4-FFF2-40B4-BE49-F238E27FC236}">
                <a16:creationId xmlns:a16="http://schemas.microsoft.com/office/drawing/2014/main" id="{56081452-7145-42CC-BE6B-9E14F08E9976}"/>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AD0A9FE4-248F-492C-87ED-BC608D9392F3}"/>
              </a:ext>
            </a:extLst>
          </p:cNvPr>
          <p:cNvSpPr>
            <a:spLocks noGrp="1"/>
          </p:cNvSpPr>
          <p:nvPr>
            <p:ph type="sldNum" sz="quarter" idx="12"/>
          </p:nvPr>
        </p:nvSpPr>
        <p:spPr/>
        <p:txBody>
          <a:bodyPr/>
          <a:lstStyle/>
          <a:p>
            <a:fld id="{3BCEFD86-2525-4952-84D0-968E03961A76}" type="slidenum">
              <a:rPr lang="de-DE" smtClean="0"/>
              <a:t>35</a:t>
            </a:fld>
            <a:endParaRPr lang="de-DE"/>
          </a:p>
        </p:txBody>
      </p:sp>
      <p:sp>
        <p:nvSpPr>
          <p:cNvPr id="12" name="Content Placeholder 2">
            <a:extLst>
              <a:ext uri="{FF2B5EF4-FFF2-40B4-BE49-F238E27FC236}">
                <a16:creationId xmlns:a16="http://schemas.microsoft.com/office/drawing/2014/main" id="{AF8686C0-6785-4AA4-9CE1-5D29832030E7}"/>
              </a:ext>
            </a:extLst>
          </p:cNvPr>
          <p:cNvSpPr txBox="1">
            <a:spLocks/>
          </p:cNvSpPr>
          <p:nvPr/>
        </p:nvSpPr>
        <p:spPr>
          <a:xfrm>
            <a:off x="838199" y="1611297"/>
            <a:ext cx="4707699" cy="1918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b="1" dirty="0">
                <a:sym typeface="Wingdings" panose="05000000000000000000" pitchFamily="2" charset="2"/>
              </a:rPr>
              <a:t>Existierende echte Vermögensteuern</a:t>
            </a:r>
          </a:p>
          <a:p>
            <a:pPr lvl="0">
              <a:spcBef>
                <a:spcPts val="500"/>
              </a:spcBef>
              <a:buFont typeface="Wingdings" panose="05000000000000000000" pitchFamily="2" charset="2"/>
              <a:buChar char="Ø"/>
            </a:pPr>
            <a:r>
              <a:rPr lang="de-DE" sz="1600" dirty="0"/>
              <a:t> Grundsteuer</a:t>
            </a:r>
          </a:p>
          <a:p>
            <a:pPr lvl="0">
              <a:spcBef>
                <a:spcPts val="500"/>
              </a:spcBef>
              <a:buFont typeface="Wingdings" panose="05000000000000000000" pitchFamily="2" charset="2"/>
              <a:buChar char="Ø"/>
            </a:pPr>
            <a:r>
              <a:rPr lang="de-DE" sz="1600" dirty="0"/>
              <a:t> Zweitwohnsitzabgabe</a:t>
            </a:r>
          </a:p>
          <a:p>
            <a:pPr lvl="0">
              <a:spcBef>
                <a:spcPts val="500"/>
              </a:spcBef>
              <a:buFont typeface="Wingdings" panose="05000000000000000000" pitchFamily="2" charset="2"/>
              <a:buChar char="Ø"/>
            </a:pPr>
            <a:r>
              <a:rPr lang="de-DE" sz="1600" dirty="0"/>
              <a:t> Bodenwertabgabe</a:t>
            </a:r>
          </a:p>
          <a:p>
            <a:pPr lvl="0">
              <a:spcBef>
                <a:spcPts val="500"/>
              </a:spcBef>
              <a:buFont typeface="Wingdings" panose="05000000000000000000" pitchFamily="2" charset="2"/>
              <a:buChar char="Ø"/>
            </a:pPr>
            <a:r>
              <a:rPr lang="de-DE" sz="1600" dirty="0"/>
              <a:t>…</a:t>
            </a:r>
          </a:p>
        </p:txBody>
      </p:sp>
      <p:sp>
        <p:nvSpPr>
          <p:cNvPr id="13" name="Content Placeholder 2">
            <a:extLst>
              <a:ext uri="{FF2B5EF4-FFF2-40B4-BE49-F238E27FC236}">
                <a16:creationId xmlns:a16="http://schemas.microsoft.com/office/drawing/2014/main" id="{BB586A7B-589B-481A-97EC-3FB666290091}"/>
              </a:ext>
            </a:extLst>
          </p:cNvPr>
          <p:cNvSpPr txBox="1">
            <a:spLocks/>
          </p:cNvSpPr>
          <p:nvPr/>
        </p:nvSpPr>
        <p:spPr>
          <a:xfrm>
            <a:off x="5374210" y="1612139"/>
            <a:ext cx="4848733" cy="2264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b="1" dirty="0">
                <a:sym typeface="Wingdings" panose="05000000000000000000" pitchFamily="2" charset="2"/>
              </a:rPr>
              <a:t>Existierende vermögensbezogene Steuern</a:t>
            </a:r>
          </a:p>
          <a:p>
            <a:pPr marL="285750" indent="-285750">
              <a:spcBef>
                <a:spcPts val="500"/>
              </a:spcBef>
              <a:buFont typeface="Wingdings" panose="05000000000000000000" pitchFamily="2" charset="2"/>
              <a:buChar char="Ø"/>
            </a:pPr>
            <a:r>
              <a:rPr lang="de-DE" sz="1700" dirty="0"/>
              <a:t>Grunderwerbsteuer</a:t>
            </a:r>
          </a:p>
          <a:p>
            <a:pPr marL="285750" indent="-285750">
              <a:spcBef>
                <a:spcPts val="500"/>
              </a:spcBef>
              <a:buFont typeface="Wingdings" panose="05000000000000000000" pitchFamily="2" charset="2"/>
              <a:buChar char="Ø"/>
            </a:pPr>
            <a:r>
              <a:rPr lang="de-DE" sz="1700" dirty="0" err="1"/>
              <a:t>Kapitalverkersteuer</a:t>
            </a:r>
            <a:endParaRPr lang="de-DE" sz="1700" dirty="0"/>
          </a:p>
          <a:p>
            <a:pPr marL="285750" indent="-285750">
              <a:spcBef>
                <a:spcPts val="500"/>
              </a:spcBef>
              <a:buFont typeface="Wingdings" panose="05000000000000000000" pitchFamily="2" charset="2"/>
              <a:buChar char="Ø"/>
            </a:pPr>
            <a:r>
              <a:rPr lang="de-DE" sz="1700" dirty="0"/>
              <a:t>Stiftungseingangssteuer</a:t>
            </a:r>
          </a:p>
          <a:p>
            <a:pPr marL="285750" indent="-285750">
              <a:spcBef>
                <a:spcPts val="500"/>
              </a:spcBef>
              <a:buFont typeface="Wingdings" panose="05000000000000000000" pitchFamily="2" charset="2"/>
              <a:buChar char="Ø"/>
            </a:pPr>
            <a:r>
              <a:rPr lang="de-DE" sz="1700" dirty="0"/>
              <a:t>…</a:t>
            </a:r>
          </a:p>
          <a:p>
            <a:pPr marL="285750" indent="-285750">
              <a:spcBef>
                <a:spcPts val="500"/>
              </a:spcBef>
              <a:buFont typeface="Wingdings" panose="05000000000000000000" pitchFamily="2" charset="2"/>
              <a:buChar char="Ø"/>
            </a:pPr>
            <a:r>
              <a:rPr lang="de-DE" sz="1700" dirty="0"/>
              <a:t>Kapitalertragsteuer</a:t>
            </a:r>
          </a:p>
          <a:p>
            <a:pPr marL="285750" indent="-285750">
              <a:spcBef>
                <a:spcPts val="0"/>
              </a:spcBef>
              <a:buFont typeface="Wingdings" panose="05000000000000000000" pitchFamily="2" charset="2"/>
              <a:buChar char="Ø"/>
            </a:pPr>
            <a:r>
              <a:rPr lang="de-DE" sz="1700" dirty="0"/>
              <a:t>…</a:t>
            </a:r>
          </a:p>
        </p:txBody>
      </p:sp>
      <p:sp>
        <p:nvSpPr>
          <p:cNvPr id="7" name="Footer Placeholder 6">
            <a:extLst>
              <a:ext uri="{FF2B5EF4-FFF2-40B4-BE49-F238E27FC236}">
                <a16:creationId xmlns:a16="http://schemas.microsoft.com/office/drawing/2014/main" id="{BE18EBDC-B7A5-4DB9-80BD-B6D7B1CB6730}"/>
              </a:ext>
            </a:extLst>
          </p:cNvPr>
          <p:cNvSpPr>
            <a:spLocks noGrp="1"/>
          </p:cNvSpPr>
          <p:nvPr>
            <p:ph type="ftr" sz="quarter" idx="11"/>
          </p:nvPr>
        </p:nvSpPr>
        <p:spPr/>
        <p:txBody>
          <a:bodyPr/>
          <a:lstStyle/>
          <a:p>
            <a:r>
              <a:rPr lang="de-DE"/>
              <a:t>Steuergerechtigkeit und Ungleichheit | Kai J. Lingnau</a:t>
            </a:r>
          </a:p>
        </p:txBody>
      </p:sp>
      <p:sp>
        <p:nvSpPr>
          <p:cNvPr id="17" name="Textfeld 16">
            <a:extLst>
              <a:ext uri="{FF2B5EF4-FFF2-40B4-BE49-F238E27FC236}">
                <a16:creationId xmlns:a16="http://schemas.microsoft.com/office/drawing/2014/main" id="{83187DED-BC75-4401-8A62-D01583A56C9C}"/>
              </a:ext>
            </a:extLst>
          </p:cNvPr>
          <p:cNvSpPr txBox="1"/>
          <p:nvPr/>
        </p:nvSpPr>
        <p:spPr>
          <a:xfrm>
            <a:off x="1719950" y="3361525"/>
            <a:ext cx="3129699" cy="338554"/>
          </a:xfrm>
          <a:prstGeom prst="rect">
            <a:avLst/>
          </a:prstGeom>
          <a:noFill/>
        </p:spPr>
        <p:txBody>
          <a:bodyPr wrap="square" rtlCol="0">
            <a:spAutoFit/>
          </a:bodyPr>
          <a:lstStyle/>
          <a:p>
            <a:r>
              <a:rPr lang="de-DE" sz="1600" i="1" dirty="0">
                <a:sym typeface="Wingdings" panose="05000000000000000000" pitchFamily="2" charset="2"/>
              </a:rPr>
              <a:t>0,43 % der Staatseinnahmen</a:t>
            </a:r>
            <a:endParaRPr lang="de-AT" sz="1600" i="1" dirty="0"/>
          </a:p>
        </p:txBody>
      </p:sp>
      <p:sp>
        <p:nvSpPr>
          <p:cNvPr id="18" name="Geschweifte Klammer rechts 17">
            <a:extLst>
              <a:ext uri="{FF2B5EF4-FFF2-40B4-BE49-F238E27FC236}">
                <a16:creationId xmlns:a16="http://schemas.microsoft.com/office/drawing/2014/main" id="{B1CA545C-6DCF-4B63-850B-EAA4F849ED07}"/>
              </a:ext>
            </a:extLst>
          </p:cNvPr>
          <p:cNvSpPr/>
          <p:nvPr/>
        </p:nvSpPr>
        <p:spPr>
          <a:xfrm rot="5400000">
            <a:off x="3035760" y="1111747"/>
            <a:ext cx="163593" cy="4373674"/>
          </a:xfrm>
          <a:prstGeom prst="rightBrace">
            <a:avLst>
              <a:gd name="adj1" fmla="val 72277"/>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9" name="Textfeld 18">
            <a:extLst>
              <a:ext uri="{FF2B5EF4-FFF2-40B4-BE49-F238E27FC236}">
                <a16:creationId xmlns:a16="http://schemas.microsoft.com/office/drawing/2014/main" id="{FD7434D4-DD81-4DB9-BC68-7C185D329284}"/>
              </a:ext>
            </a:extLst>
          </p:cNvPr>
          <p:cNvSpPr txBox="1"/>
          <p:nvPr/>
        </p:nvSpPr>
        <p:spPr>
          <a:xfrm>
            <a:off x="4406637" y="3773380"/>
            <a:ext cx="3129699" cy="338554"/>
          </a:xfrm>
          <a:prstGeom prst="rect">
            <a:avLst/>
          </a:prstGeom>
          <a:noFill/>
        </p:spPr>
        <p:txBody>
          <a:bodyPr wrap="square" rtlCol="0">
            <a:spAutoFit/>
          </a:bodyPr>
          <a:lstStyle/>
          <a:p>
            <a:pPr marL="0" indent="0">
              <a:spcBef>
                <a:spcPts val="500"/>
              </a:spcBef>
              <a:buNone/>
            </a:pPr>
            <a:r>
              <a:rPr lang="de-DE" sz="1600" i="1" dirty="0">
                <a:sym typeface="Wingdings" panose="05000000000000000000" pitchFamily="2" charset="2"/>
              </a:rPr>
              <a:t>3,57 % der Staatseinnahmen</a:t>
            </a:r>
            <a:endParaRPr lang="en-GB" sz="1600" i="1" dirty="0"/>
          </a:p>
        </p:txBody>
      </p:sp>
      <p:sp>
        <p:nvSpPr>
          <p:cNvPr id="20" name="Geschweifte Klammer rechts 19">
            <a:extLst>
              <a:ext uri="{FF2B5EF4-FFF2-40B4-BE49-F238E27FC236}">
                <a16:creationId xmlns:a16="http://schemas.microsoft.com/office/drawing/2014/main" id="{790D54E4-F850-41C2-B2CA-E9B4BBA74C03}"/>
              </a:ext>
            </a:extLst>
          </p:cNvPr>
          <p:cNvSpPr/>
          <p:nvPr/>
        </p:nvSpPr>
        <p:spPr>
          <a:xfrm rot="5400000">
            <a:off x="5363357" y="-986841"/>
            <a:ext cx="254728" cy="9305044"/>
          </a:xfrm>
          <a:prstGeom prst="rightBrace">
            <a:avLst>
              <a:gd name="adj1" fmla="val 100850"/>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21" name="Rechteck: abgerundete Ecken 20">
            <a:extLst>
              <a:ext uri="{FF2B5EF4-FFF2-40B4-BE49-F238E27FC236}">
                <a16:creationId xmlns:a16="http://schemas.microsoft.com/office/drawing/2014/main" id="{9F25FB2D-1AC7-4BAB-B312-45C44489A717}"/>
              </a:ext>
            </a:extLst>
          </p:cNvPr>
          <p:cNvSpPr/>
          <p:nvPr/>
        </p:nvSpPr>
        <p:spPr>
          <a:xfrm>
            <a:off x="838200" y="1611297"/>
            <a:ext cx="9305042" cy="1496173"/>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ln>
                <a:solidFill>
                  <a:srgbClr val="C00000"/>
                </a:solidFill>
              </a:ln>
            </a:endParaRPr>
          </a:p>
        </p:txBody>
      </p:sp>
      <p:sp>
        <p:nvSpPr>
          <p:cNvPr id="22" name="Pfeil: gebogen 21">
            <a:extLst>
              <a:ext uri="{FF2B5EF4-FFF2-40B4-BE49-F238E27FC236}">
                <a16:creationId xmlns:a16="http://schemas.microsoft.com/office/drawing/2014/main" id="{47764263-5FE5-4FD8-A2C5-FBE709512431}"/>
              </a:ext>
            </a:extLst>
          </p:cNvPr>
          <p:cNvSpPr/>
          <p:nvPr/>
        </p:nvSpPr>
        <p:spPr>
          <a:xfrm>
            <a:off x="8750300" y="778933"/>
            <a:ext cx="2360515" cy="832364"/>
          </a:xfrm>
          <a:prstGeom prst="bentArrow">
            <a:avLst>
              <a:gd name="adj1" fmla="val 1481"/>
              <a:gd name="adj2" fmla="val 3869"/>
              <a:gd name="adj3" fmla="val 7679"/>
              <a:gd name="adj4" fmla="val 4375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23" name="Textfeld 22">
            <a:extLst>
              <a:ext uri="{FF2B5EF4-FFF2-40B4-BE49-F238E27FC236}">
                <a16:creationId xmlns:a16="http://schemas.microsoft.com/office/drawing/2014/main" id="{342D7685-A469-4A19-8492-BEC2A1448288}"/>
              </a:ext>
            </a:extLst>
          </p:cNvPr>
          <p:cNvSpPr txBox="1"/>
          <p:nvPr/>
        </p:nvSpPr>
        <p:spPr>
          <a:xfrm>
            <a:off x="10547487" y="1865334"/>
            <a:ext cx="2083670" cy="895117"/>
          </a:xfrm>
          <a:prstGeom prst="rect">
            <a:avLst/>
          </a:prstGeom>
          <a:noFill/>
        </p:spPr>
        <p:txBody>
          <a:bodyPr wrap="square" rtlCol="0">
            <a:spAutoFit/>
          </a:bodyPr>
          <a:lstStyle/>
          <a:p>
            <a:pPr marL="0" indent="0">
              <a:spcBef>
                <a:spcPts val="500"/>
              </a:spcBef>
              <a:buNone/>
            </a:pPr>
            <a:r>
              <a:rPr lang="de-DE" sz="1600" i="1" dirty="0">
                <a:solidFill>
                  <a:schemeClr val="tx1">
                    <a:lumMod val="65000"/>
                    <a:lumOff val="35000"/>
                  </a:schemeClr>
                </a:solidFill>
                <a:sym typeface="Wingdings" panose="05000000000000000000" pitchFamily="2" charset="2"/>
              </a:rPr>
              <a:t>OECD-Definition:</a:t>
            </a:r>
          </a:p>
          <a:p>
            <a:pPr marL="0" indent="0">
              <a:spcBef>
                <a:spcPts val="500"/>
              </a:spcBef>
              <a:buNone/>
            </a:pPr>
            <a:r>
              <a:rPr lang="de-DE" sz="1600" i="1" dirty="0">
                <a:solidFill>
                  <a:schemeClr val="tx1">
                    <a:lumMod val="65000"/>
                    <a:lumOff val="35000"/>
                  </a:schemeClr>
                </a:solidFill>
                <a:sym typeface="Wingdings" panose="05000000000000000000" pitchFamily="2" charset="2"/>
              </a:rPr>
              <a:t>1,1 % der Staatseinnahmen</a:t>
            </a:r>
            <a:endParaRPr lang="en-GB" sz="1600" i="1" dirty="0">
              <a:solidFill>
                <a:schemeClr val="tx1">
                  <a:lumMod val="65000"/>
                  <a:lumOff val="35000"/>
                </a:schemeClr>
              </a:solidFill>
            </a:endParaRPr>
          </a:p>
        </p:txBody>
      </p:sp>
      <p:sp>
        <p:nvSpPr>
          <p:cNvPr id="24" name="Geschweifte Klammer rechts 23">
            <a:extLst>
              <a:ext uri="{FF2B5EF4-FFF2-40B4-BE49-F238E27FC236}">
                <a16:creationId xmlns:a16="http://schemas.microsoft.com/office/drawing/2014/main" id="{5CEB23B1-35BF-41C5-8D39-F5C16D15D81F}"/>
              </a:ext>
            </a:extLst>
          </p:cNvPr>
          <p:cNvSpPr/>
          <p:nvPr/>
        </p:nvSpPr>
        <p:spPr>
          <a:xfrm>
            <a:off x="10292759" y="1611297"/>
            <a:ext cx="254728" cy="1464068"/>
          </a:xfrm>
          <a:prstGeom prst="rightBrace">
            <a:avLst>
              <a:gd name="adj1" fmla="val 56216"/>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Tree>
    <p:extLst>
      <p:ext uri="{BB962C8B-B14F-4D97-AF65-F5344CB8AC3E}">
        <p14:creationId xmlns:p14="http://schemas.microsoft.com/office/powerpoint/2010/main" val="254293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1000"/>
                                        <p:tgtEl>
                                          <p:spTgt spid="12">
                                            <p:txEl>
                                              <p:pRg st="1" end="1"/>
                                            </p:txEl>
                                          </p:spTgt>
                                        </p:tgtEl>
                                      </p:cBhvr>
                                    </p:animEffect>
                                    <p:anim calcmode="lin" valueType="num">
                                      <p:cBhvr>
                                        <p:cTn id="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1000"/>
                                        <p:tgtEl>
                                          <p:spTgt spid="12">
                                            <p:txEl>
                                              <p:pRg st="2" end="2"/>
                                            </p:txEl>
                                          </p:spTgt>
                                        </p:tgtEl>
                                      </p:cBhvr>
                                    </p:animEffect>
                                    <p:anim calcmode="lin" valueType="num">
                                      <p:cBhvr>
                                        <p:cTn id="13"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1000"/>
                                        <p:tgtEl>
                                          <p:spTgt spid="12">
                                            <p:txEl>
                                              <p:pRg st="3" end="3"/>
                                            </p:txEl>
                                          </p:spTgt>
                                        </p:tgtEl>
                                      </p:cBhvr>
                                    </p:animEffect>
                                    <p:anim calcmode="lin" valueType="num">
                                      <p:cBhvr>
                                        <p:cTn id="18"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fade">
                                      <p:cBhvr>
                                        <p:cTn id="22" dur="1000"/>
                                        <p:tgtEl>
                                          <p:spTgt spid="12">
                                            <p:txEl>
                                              <p:pRg st="4" end="4"/>
                                            </p:txEl>
                                          </p:spTgt>
                                        </p:tgtEl>
                                      </p:cBhvr>
                                    </p:animEffect>
                                    <p:anim calcmode="lin" valueType="num">
                                      <p:cBhvr>
                                        <p:cTn id="23"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1000"/>
                                        <p:tgtEl>
                                          <p:spTgt spid="13">
                                            <p:txEl>
                                              <p:pRg st="0" end="0"/>
                                            </p:txEl>
                                          </p:spTgt>
                                        </p:tgtEl>
                                      </p:cBhvr>
                                    </p:animEffect>
                                    <p:anim calcmode="lin" valueType="num">
                                      <p:cBhvr>
                                        <p:cTn id="30"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750"/>
                                  </p:stCondLst>
                                  <p:childTnLst>
                                    <p:set>
                                      <p:cBhvr>
                                        <p:cTn id="33" dur="1" fill="hold">
                                          <p:stCondLst>
                                            <p:cond delay="0"/>
                                          </p:stCondLst>
                                        </p:cTn>
                                        <p:tgtEl>
                                          <p:spTgt spid="13">
                                            <p:txEl>
                                              <p:pRg st="1" end="1"/>
                                            </p:txEl>
                                          </p:spTgt>
                                        </p:tgtEl>
                                        <p:attrNameLst>
                                          <p:attrName>style.visibility</p:attrName>
                                        </p:attrNameLst>
                                      </p:cBhvr>
                                      <p:to>
                                        <p:strVal val="visible"/>
                                      </p:to>
                                    </p:set>
                                    <p:animEffect transition="in" filter="fade">
                                      <p:cBhvr>
                                        <p:cTn id="34" dur="1000"/>
                                        <p:tgtEl>
                                          <p:spTgt spid="13">
                                            <p:txEl>
                                              <p:pRg st="1" end="1"/>
                                            </p:txEl>
                                          </p:spTgt>
                                        </p:tgtEl>
                                      </p:cBhvr>
                                    </p:animEffect>
                                    <p:anim calcmode="lin" valueType="num">
                                      <p:cBhvr>
                                        <p:cTn id="3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1000"/>
                                  </p:stCondLst>
                                  <p:childTnLst>
                                    <p:set>
                                      <p:cBhvr>
                                        <p:cTn id="38" dur="1" fill="hold">
                                          <p:stCondLst>
                                            <p:cond delay="0"/>
                                          </p:stCondLst>
                                        </p:cTn>
                                        <p:tgtEl>
                                          <p:spTgt spid="13">
                                            <p:txEl>
                                              <p:pRg st="2" end="2"/>
                                            </p:txEl>
                                          </p:spTgt>
                                        </p:tgtEl>
                                        <p:attrNameLst>
                                          <p:attrName>style.visibility</p:attrName>
                                        </p:attrNameLst>
                                      </p:cBhvr>
                                      <p:to>
                                        <p:strVal val="visible"/>
                                      </p:to>
                                    </p:set>
                                    <p:animEffect transition="in" filter="fade">
                                      <p:cBhvr>
                                        <p:cTn id="39" dur="1000"/>
                                        <p:tgtEl>
                                          <p:spTgt spid="13">
                                            <p:txEl>
                                              <p:pRg st="2" end="2"/>
                                            </p:txEl>
                                          </p:spTgt>
                                        </p:tgtEl>
                                      </p:cBhvr>
                                    </p:animEffect>
                                    <p:anim calcmode="lin" valueType="num">
                                      <p:cBhvr>
                                        <p:cTn id="40"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1250"/>
                                  </p:stCondLst>
                                  <p:childTnLst>
                                    <p:set>
                                      <p:cBhvr>
                                        <p:cTn id="43" dur="1" fill="hold">
                                          <p:stCondLst>
                                            <p:cond delay="0"/>
                                          </p:stCondLst>
                                        </p:cTn>
                                        <p:tgtEl>
                                          <p:spTgt spid="13">
                                            <p:txEl>
                                              <p:pRg st="3" end="3"/>
                                            </p:txEl>
                                          </p:spTgt>
                                        </p:tgtEl>
                                        <p:attrNameLst>
                                          <p:attrName>style.visibility</p:attrName>
                                        </p:attrNameLst>
                                      </p:cBhvr>
                                      <p:to>
                                        <p:strVal val="visible"/>
                                      </p:to>
                                    </p:set>
                                    <p:animEffect transition="in" filter="fade">
                                      <p:cBhvr>
                                        <p:cTn id="44" dur="1000"/>
                                        <p:tgtEl>
                                          <p:spTgt spid="13">
                                            <p:txEl>
                                              <p:pRg st="3" end="3"/>
                                            </p:txEl>
                                          </p:spTgt>
                                        </p:tgtEl>
                                      </p:cBhvr>
                                    </p:animEffect>
                                    <p:anim calcmode="lin" valueType="num">
                                      <p:cBhvr>
                                        <p:cTn id="45"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46"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250"/>
                                  </p:stCondLst>
                                  <p:childTnLst>
                                    <p:set>
                                      <p:cBhvr>
                                        <p:cTn id="48" dur="1" fill="hold">
                                          <p:stCondLst>
                                            <p:cond delay="0"/>
                                          </p:stCondLst>
                                        </p:cTn>
                                        <p:tgtEl>
                                          <p:spTgt spid="13">
                                            <p:txEl>
                                              <p:pRg st="4" end="4"/>
                                            </p:txEl>
                                          </p:spTgt>
                                        </p:tgtEl>
                                        <p:attrNameLst>
                                          <p:attrName>style.visibility</p:attrName>
                                        </p:attrNameLst>
                                      </p:cBhvr>
                                      <p:to>
                                        <p:strVal val="visible"/>
                                      </p:to>
                                    </p:set>
                                    <p:animEffect transition="in" filter="fade">
                                      <p:cBhvr>
                                        <p:cTn id="49" dur="1000"/>
                                        <p:tgtEl>
                                          <p:spTgt spid="13">
                                            <p:txEl>
                                              <p:pRg st="4" end="4"/>
                                            </p:txEl>
                                          </p:spTgt>
                                        </p:tgtEl>
                                      </p:cBhvr>
                                    </p:animEffect>
                                    <p:anim calcmode="lin" valueType="num">
                                      <p:cBhvr>
                                        <p:cTn id="50"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3">
                                            <p:txEl>
                                              <p:pRg st="4" end="4"/>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1250"/>
                                  </p:stCondLst>
                                  <p:childTnLst>
                                    <p:set>
                                      <p:cBhvr>
                                        <p:cTn id="53" dur="1" fill="hold">
                                          <p:stCondLst>
                                            <p:cond delay="0"/>
                                          </p:stCondLst>
                                        </p:cTn>
                                        <p:tgtEl>
                                          <p:spTgt spid="13">
                                            <p:txEl>
                                              <p:pRg st="5" end="5"/>
                                            </p:txEl>
                                          </p:spTgt>
                                        </p:tgtEl>
                                        <p:attrNameLst>
                                          <p:attrName>style.visibility</p:attrName>
                                        </p:attrNameLst>
                                      </p:cBhvr>
                                      <p:to>
                                        <p:strVal val="visible"/>
                                      </p:to>
                                    </p:set>
                                    <p:animEffect transition="in" filter="fade">
                                      <p:cBhvr>
                                        <p:cTn id="54" dur="1000"/>
                                        <p:tgtEl>
                                          <p:spTgt spid="13">
                                            <p:txEl>
                                              <p:pRg st="5" end="5"/>
                                            </p:txEl>
                                          </p:spTgt>
                                        </p:tgtEl>
                                      </p:cBhvr>
                                    </p:animEffect>
                                    <p:anim calcmode="lin" valueType="num">
                                      <p:cBhvr>
                                        <p:cTn id="55"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13">
                                            <p:txEl>
                                              <p:pRg st="5" end="5"/>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2000"/>
                                  </p:stCondLst>
                                  <p:childTnLst>
                                    <p:set>
                                      <p:cBhvr>
                                        <p:cTn id="58" dur="1" fill="hold">
                                          <p:stCondLst>
                                            <p:cond delay="0"/>
                                          </p:stCondLst>
                                        </p:cTn>
                                        <p:tgtEl>
                                          <p:spTgt spid="13">
                                            <p:txEl>
                                              <p:pRg st="6" end="6"/>
                                            </p:txEl>
                                          </p:spTgt>
                                        </p:tgtEl>
                                        <p:attrNameLst>
                                          <p:attrName>style.visibility</p:attrName>
                                        </p:attrNameLst>
                                      </p:cBhvr>
                                      <p:to>
                                        <p:strVal val="visible"/>
                                      </p:to>
                                    </p:set>
                                    <p:animEffect transition="in" filter="fade">
                                      <p:cBhvr>
                                        <p:cTn id="59" dur="1000"/>
                                        <p:tgtEl>
                                          <p:spTgt spid="13">
                                            <p:txEl>
                                              <p:pRg st="6" end="6"/>
                                            </p:txEl>
                                          </p:spTgt>
                                        </p:tgtEl>
                                      </p:cBhvr>
                                    </p:animEffect>
                                    <p:anim calcmode="lin" valueType="num">
                                      <p:cBhvr>
                                        <p:cTn id="60"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61" dur="1000" fill="hold"/>
                                        <p:tgtEl>
                                          <p:spTgt spid="1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1000"/>
                                        <p:tgtEl>
                                          <p:spTgt spid="18"/>
                                        </p:tgtEl>
                                      </p:cBhvr>
                                    </p:animEffect>
                                    <p:anim calcmode="lin" valueType="num">
                                      <p:cBhvr>
                                        <p:cTn id="67" dur="1000" fill="hold"/>
                                        <p:tgtEl>
                                          <p:spTgt spid="18"/>
                                        </p:tgtEl>
                                        <p:attrNameLst>
                                          <p:attrName>ppt_x</p:attrName>
                                        </p:attrNameLst>
                                      </p:cBhvr>
                                      <p:tavLst>
                                        <p:tav tm="0">
                                          <p:val>
                                            <p:strVal val="#ppt_x"/>
                                          </p:val>
                                        </p:tav>
                                        <p:tav tm="100000">
                                          <p:val>
                                            <p:strVal val="#ppt_x"/>
                                          </p:val>
                                        </p:tav>
                                      </p:tavLst>
                                    </p:anim>
                                    <p:anim calcmode="lin" valueType="num">
                                      <p:cBhvr>
                                        <p:cTn id="68" dur="1000" fill="hold"/>
                                        <p:tgtEl>
                                          <p:spTgt spid="1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2" presetClass="entr" presetSubtype="0"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1+#ppt_w/2"/>
                                          </p:val>
                                        </p:tav>
                                        <p:tav tm="100000">
                                          <p:val>
                                            <p:strVal val="#ppt_x"/>
                                          </p:val>
                                        </p:tav>
                                      </p:tavLst>
                                    </p:anim>
                                    <p:anim calcmode="lin" valueType="num">
                                      <p:cBhvr additive="base">
                                        <p:cTn id="90" dur="500" fill="hold"/>
                                        <p:tgtEl>
                                          <p:spTgt spid="24"/>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 calcmode="lin" valueType="num">
                                      <p:cBhvr additive="base">
                                        <p:cTn id="93" dur="500" fill="hold"/>
                                        <p:tgtEl>
                                          <p:spTgt spid="23"/>
                                        </p:tgtEl>
                                        <p:attrNameLst>
                                          <p:attrName>ppt_x</p:attrName>
                                        </p:attrNameLst>
                                      </p:cBhvr>
                                      <p:tavLst>
                                        <p:tav tm="0">
                                          <p:val>
                                            <p:strVal val="1+#ppt_w/2"/>
                                          </p:val>
                                        </p:tav>
                                        <p:tav tm="100000">
                                          <p:val>
                                            <p:strVal val="#ppt_x"/>
                                          </p:val>
                                        </p:tav>
                                      </p:tavLst>
                                    </p:anim>
                                    <p:anim calcmode="lin" valueType="num">
                                      <p:cBhvr additive="base">
                                        <p:cTn id="94" dur="500" fill="hold"/>
                                        <p:tgtEl>
                                          <p:spTgt spid="23"/>
                                        </p:tgtEl>
                                        <p:attrNameLst>
                                          <p:attrName>ppt_y</p:attrName>
                                        </p:attrNameLst>
                                      </p:cBhvr>
                                      <p:tavLst>
                                        <p:tav tm="0">
                                          <p:val>
                                            <p:strVal val="#ppt_y"/>
                                          </p:val>
                                        </p:tav>
                                        <p:tav tm="100000">
                                          <p:val>
                                            <p:strVal val="#ppt_y"/>
                                          </p:val>
                                        </p:tav>
                                      </p:tavLst>
                                    </p:anim>
                                  </p:childTnLst>
                                </p:cTn>
                              </p:par>
                            </p:childTnLst>
                          </p:cTn>
                        </p:par>
                        <p:par>
                          <p:cTn id="95" fill="hold">
                            <p:stCondLst>
                              <p:cond delay="500"/>
                            </p:stCondLst>
                            <p:childTnLst>
                              <p:par>
                                <p:cTn id="96" presetID="6" presetClass="entr" presetSubtype="16"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circle(in)">
                                      <p:cBhvr>
                                        <p:cTn id="98" dur="2000"/>
                                        <p:tgtEl>
                                          <p:spTgt spid="21"/>
                                        </p:tgtEl>
                                      </p:cBhvr>
                                    </p:animEffect>
                                  </p:childTnLst>
                                </p:cTn>
                              </p:par>
                              <p:par>
                                <p:cTn id="99" presetID="6" presetClass="entr" presetSubtype="16"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circle(in)">
                                      <p:cBhvr>
                                        <p:cTn id="101" dur="2000"/>
                                        <p:tgtEl>
                                          <p:spTgt spid="22"/>
                                        </p:tgtEl>
                                      </p:cBhvr>
                                    </p:animEffect>
                                  </p:childTnLst>
                                </p:cTn>
                              </p:par>
                            </p:childTnLst>
                          </p:cTn>
                        </p:par>
                        <p:par>
                          <p:cTn id="102" fill="hold">
                            <p:stCondLst>
                              <p:cond delay="2500"/>
                            </p:stCondLst>
                            <p:childTnLst>
                              <p:par>
                                <p:cTn id="103" presetID="10" presetClass="entr" presetSubtype="0" fill="hold" nodeType="after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500"/>
                                        <p:tgtEl>
                                          <p:spTgt spid="5"/>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3">
                                            <p:txEl>
                                              <p:pRg st="0" end="0"/>
                                            </p:txEl>
                                          </p:spTgt>
                                        </p:tgtEl>
                                        <p:attrNameLst>
                                          <p:attrName>style.visibility</p:attrName>
                                        </p:attrNameLst>
                                      </p:cBhvr>
                                      <p:to>
                                        <p:strVal val="visible"/>
                                      </p:to>
                                    </p:set>
                                    <p:animEffect transition="in" filter="fade">
                                      <p:cBhvr>
                                        <p:cTn id="110" dur="1000"/>
                                        <p:tgtEl>
                                          <p:spTgt spid="3">
                                            <p:txEl>
                                              <p:pRg st="0" end="0"/>
                                            </p:txEl>
                                          </p:spTgt>
                                        </p:tgtEl>
                                      </p:cBhvr>
                                    </p:animEffect>
                                    <p:anim calcmode="lin" valueType="num">
                                      <p:cBhvr>
                                        <p:cTn id="1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1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500"/>
                                  </p:stCondLst>
                                  <p:childTnLst>
                                    <p:set>
                                      <p:cBhvr>
                                        <p:cTn id="114" dur="1" fill="hold">
                                          <p:stCondLst>
                                            <p:cond delay="0"/>
                                          </p:stCondLst>
                                        </p:cTn>
                                        <p:tgtEl>
                                          <p:spTgt spid="3">
                                            <p:txEl>
                                              <p:pRg st="1" end="1"/>
                                            </p:txEl>
                                          </p:spTgt>
                                        </p:tgtEl>
                                        <p:attrNameLst>
                                          <p:attrName>style.visibility</p:attrName>
                                        </p:attrNameLst>
                                      </p:cBhvr>
                                      <p:to>
                                        <p:strVal val="visible"/>
                                      </p:to>
                                    </p:set>
                                    <p:animEffect transition="in" filter="fade">
                                      <p:cBhvr>
                                        <p:cTn id="115" dur="1000"/>
                                        <p:tgtEl>
                                          <p:spTgt spid="3">
                                            <p:txEl>
                                              <p:pRg st="1" end="1"/>
                                            </p:txEl>
                                          </p:spTgt>
                                        </p:tgtEl>
                                      </p:cBhvr>
                                    </p:animEffect>
                                    <p:anim calcmode="lin" valueType="num">
                                      <p:cBhvr>
                                        <p:cTn id="1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17"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750"/>
                                  </p:stCondLst>
                                  <p:childTnLst>
                                    <p:set>
                                      <p:cBhvr>
                                        <p:cTn id="119" dur="1" fill="hold">
                                          <p:stCondLst>
                                            <p:cond delay="0"/>
                                          </p:stCondLst>
                                        </p:cTn>
                                        <p:tgtEl>
                                          <p:spTgt spid="3">
                                            <p:txEl>
                                              <p:pRg st="2" end="2"/>
                                            </p:txEl>
                                          </p:spTgt>
                                        </p:tgtEl>
                                        <p:attrNameLst>
                                          <p:attrName>style.visibility</p:attrName>
                                        </p:attrNameLst>
                                      </p:cBhvr>
                                      <p:to>
                                        <p:strVal val="visible"/>
                                      </p:to>
                                    </p:set>
                                    <p:animEffect transition="in" filter="fade">
                                      <p:cBhvr>
                                        <p:cTn id="120" dur="1000"/>
                                        <p:tgtEl>
                                          <p:spTgt spid="3">
                                            <p:txEl>
                                              <p:pRg st="2" end="2"/>
                                            </p:txEl>
                                          </p:spTgt>
                                        </p:tgtEl>
                                      </p:cBhvr>
                                    </p:animEffect>
                                    <p:anim calcmode="lin" valueType="num">
                                      <p:cBhvr>
                                        <p:cTn id="1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22"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1000"/>
                                  </p:stCondLst>
                                  <p:childTnLst>
                                    <p:set>
                                      <p:cBhvr>
                                        <p:cTn id="124" dur="1" fill="hold">
                                          <p:stCondLst>
                                            <p:cond delay="0"/>
                                          </p:stCondLst>
                                        </p:cTn>
                                        <p:tgtEl>
                                          <p:spTgt spid="3">
                                            <p:txEl>
                                              <p:pRg st="3" end="3"/>
                                            </p:txEl>
                                          </p:spTgt>
                                        </p:tgtEl>
                                        <p:attrNameLst>
                                          <p:attrName>style.visibility</p:attrName>
                                        </p:attrNameLst>
                                      </p:cBhvr>
                                      <p:to>
                                        <p:strVal val="visible"/>
                                      </p:to>
                                    </p:set>
                                    <p:animEffect transition="in" filter="fade">
                                      <p:cBhvr>
                                        <p:cTn id="125" dur="1000"/>
                                        <p:tgtEl>
                                          <p:spTgt spid="3">
                                            <p:txEl>
                                              <p:pRg st="3" end="3"/>
                                            </p:txEl>
                                          </p:spTgt>
                                        </p:tgtEl>
                                      </p:cBhvr>
                                    </p:animEffect>
                                    <p:anim calcmode="lin" valueType="num">
                                      <p:cBhvr>
                                        <p:cTn id="1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1250"/>
                                  </p:stCondLst>
                                  <p:childTnLst>
                                    <p:set>
                                      <p:cBhvr>
                                        <p:cTn id="129" dur="1" fill="hold">
                                          <p:stCondLst>
                                            <p:cond delay="0"/>
                                          </p:stCondLst>
                                        </p:cTn>
                                        <p:tgtEl>
                                          <p:spTgt spid="3">
                                            <p:txEl>
                                              <p:pRg st="4" end="4"/>
                                            </p:txEl>
                                          </p:spTgt>
                                        </p:tgtEl>
                                        <p:attrNameLst>
                                          <p:attrName>style.visibility</p:attrName>
                                        </p:attrNameLst>
                                      </p:cBhvr>
                                      <p:to>
                                        <p:strVal val="visible"/>
                                      </p:to>
                                    </p:set>
                                    <p:animEffect transition="in" filter="fade">
                                      <p:cBhvr>
                                        <p:cTn id="130" dur="1000"/>
                                        <p:tgtEl>
                                          <p:spTgt spid="3">
                                            <p:txEl>
                                              <p:pRg st="4" end="4"/>
                                            </p:txEl>
                                          </p:spTgt>
                                        </p:tgtEl>
                                      </p:cBhvr>
                                    </p:animEffect>
                                    <p:anim calcmode="lin" valueType="num">
                                      <p:cBhvr>
                                        <p:cTn id="1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32"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1500"/>
                                  </p:stCondLst>
                                  <p:childTnLst>
                                    <p:set>
                                      <p:cBhvr>
                                        <p:cTn id="134" dur="1" fill="hold">
                                          <p:stCondLst>
                                            <p:cond delay="0"/>
                                          </p:stCondLst>
                                        </p:cTn>
                                        <p:tgtEl>
                                          <p:spTgt spid="3">
                                            <p:txEl>
                                              <p:pRg st="5" end="5"/>
                                            </p:txEl>
                                          </p:spTgt>
                                        </p:tgtEl>
                                        <p:attrNameLst>
                                          <p:attrName>style.visibility</p:attrName>
                                        </p:attrNameLst>
                                      </p:cBhvr>
                                      <p:to>
                                        <p:strVal val="visible"/>
                                      </p:to>
                                    </p:set>
                                    <p:animEffect transition="in" filter="fade">
                                      <p:cBhvr>
                                        <p:cTn id="135" dur="1000"/>
                                        <p:tgtEl>
                                          <p:spTgt spid="3">
                                            <p:txEl>
                                              <p:pRg st="5" end="5"/>
                                            </p:txEl>
                                          </p:spTgt>
                                        </p:tgtEl>
                                      </p:cBhvr>
                                    </p:animEffect>
                                    <p:anim calcmode="lin" valueType="num">
                                      <p:cBhvr>
                                        <p:cTn id="1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138" fill="hold">
                            <p:stCondLst>
                              <p:cond delay="2500"/>
                            </p:stCondLst>
                            <p:childTnLst>
                              <p:par>
                                <p:cTn id="139" presetID="42" presetClass="entr" presetSubtype="0" fill="hold" nodeType="afterEffect">
                                  <p:stCondLst>
                                    <p:cond delay="0"/>
                                  </p:stCondLst>
                                  <p:childTnLst>
                                    <p:set>
                                      <p:cBhvr>
                                        <p:cTn id="140" dur="1" fill="hold">
                                          <p:stCondLst>
                                            <p:cond delay="0"/>
                                          </p:stCondLst>
                                        </p:cTn>
                                        <p:tgtEl>
                                          <p:spTgt spid="3">
                                            <p:txEl>
                                              <p:pRg st="6" end="6"/>
                                            </p:txEl>
                                          </p:spTgt>
                                        </p:tgtEl>
                                        <p:attrNameLst>
                                          <p:attrName>style.visibility</p:attrName>
                                        </p:attrNameLst>
                                      </p:cBhvr>
                                      <p:to>
                                        <p:strVal val="visible"/>
                                      </p:to>
                                    </p:set>
                                    <p:animEffect transition="in" filter="fade">
                                      <p:cBhvr>
                                        <p:cTn id="141" dur="1000"/>
                                        <p:tgtEl>
                                          <p:spTgt spid="3">
                                            <p:txEl>
                                              <p:pRg st="6" end="6"/>
                                            </p:txEl>
                                          </p:spTgt>
                                        </p:tgtEl>
                                      </p:cBhvr>
                                    </p:animEffect>
                                    <p:anim calcmode="lin" valueType="num">
                                      <p:cBhvr>
                                        <p:cTn id="1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250"/>
                                  </p:stCondLst>
                                  <p:childTnLst>
                                    <p:set>
                                      <p:cBhvr>
                                        <p:cTn id="145" dur="1" fill="hold">
                                          <p:stCondLst>
                                            <p:cond delay="0"/>
                                          </p:stCondLst>
                                        </p:cTn>
                                        <p:tgtEl>
                                          <p:spTgt spid="3">
                                            <p:txEl>
                                              <p:pRg st="7" end="7"/>
                                            </p:txEl>
                                          </p:spTgt>
                                        </p:tgtEl>
                                        <p:attrNameLst>
                                          <p:attrName>style.visibility</p:attrName>
                                        </p:attrNameLst>
                                      </p:cBhvr>
                                      <p:to>
                                        <p:strVal val="visible"/>
                                      </p:to>
                                    </p:set>
                                    <p:animEffect transition="in" filter="fade">
                                      <p:cBhvr>
                                        <p:cTn id="146" dur="1000"/>
                                        <p:tgtEl>
                                          <p:spTgt spid="3">
                                            <p:txEl>
                                              <p:pRg st="7" end="7"/>
                                            </p:txEl>
                                          </p:spTgt>
                                        </p:tgtEl>
                                      </p:cBhvr>
                                    </p:animEffect>
                                    <p:anim calcmode="lin" valueType="num">
                                      <p:cBhvr>
                                        <p:cTn id="1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500"/>
                                  </p:stCondLst>
                                  <p:childTnLst>
                                    <p:set>
                                      <p:cBhvr>
                                        <p:cTn id="150" dur="1" fill="hold">
                                          <p:stCondLst>
                                            <p:cond delay="0"/>
                                          </p:stCondLst>
                                        </p:cTn>
                                        <p:tgtEl>
                                          <p:spTgt spid="3">
                                            <p:txEl>
                                              <p:pRg st="8" end="8"/>
                                            </p:txEl>
                                          </p:spTgt>
                                        </p:tgtEl>
                                        <p:attrNameLst>
                                          <p:attrName>style.visibility</p:attrName>
                                        </p:attrNameLst>
                                      </p:cBhvr>
                                      <p:to>
                                        <p:strVal val="visible"/>
                                      </p:to>
                                    </p:set>
                                    <p:animEffect transition="in" filter="fade">
                                      <p:cBhvr>
                                        <p:cTn id="151" dur="1000"/>
                                        <p:tgtEl>
                                          <p:spTgt spid="3">
                                            <p:txEl>
                                              <p:pRg st="8" end="8"/>
                                            </p:txEl>
                                          </p:spTgt>
                                        </p:tgtEl>
                                      </p:cBhvr>
                                    </p:animEffect>
                                    <p:anim calcmode="lin" valueType="num">
                                      <p:cBhvr>
                                        <p:cTn id="1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15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p:bldP spid="20" grpId="0" animBg="1"/>
      <p:bldP spid="21" grpId="0" animBg="1"/>
      <p:bldP spid="22" grpId="0" animBg="1"/>
      <p:bldP spid="23" grpId="0"/>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740335-9428-42B1-A526-57625C3CF0F3}"/>
              </a:ext>
            </a:extLst>
          </p:cNvPr>
          <p:cNvSpPr>
            <a:spLocks noGrp="1"/>
          </p:cNvSpPr>
          <p:nvPr>
            <p:ph type="title"/>
          </p:nvPr>
        </p:nvSpPr>
        <p:spPr/>
        <p:txBody>
          <a:bodyPr/>
          <a:lstStyle/>
          <a:p>
            <a:r>
              <a:rPr lang="de-DE" dirty="0"/>
              <a:t>Vermögenssteuern im int. Vergleich</a:t>
            </a:r>
            <a:endParaRPr lang="de-AT" dirty="0"/>
          </a:p>
        </p:txBody>
      </p:sp>
      <p:sp>
        <p:nvSpPr>
          <p:cNvPr id="4" name="Datumsplatzhalter 3">
            <a:extLst>
              <a:ext uri="{FF2B5EF4-FFF2-40B4-BE49-F238E27FC236}">
                <a16:creationId xmlns:a16="http://schemas.microsoft.com/office/drawing/2014/main" id="{B2F632A3-8E99-4F44-9ACA-CD59CBD5778E}"/>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4E1B05D9-C218-4259-BC5E-1E5FD7040EF7}"/>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E3507D69-A921-4431-B0B4-A3398D259638}"/>
              </a:ext>
            </a:extLst>
          </p:cNvPr>
          <p:cNvSpPr>
            <a:spLocks noGrp="1"/>
          </p:cNvSpPr>
          <p:nvPr>
            <p:ph type="sldNum" sz="quarter" idx="12"/>
          </p:nvPr>
        </p:nvSpPr>
        <p:spPr/>
        <p:txBody>
          <a:bodyPr/>
          <a:lstStyle/>
          <a:p>
            <a:fld id="{3BCEFD86-2525-4952-84D0-968E03961A76}" type="slidenum">
              <a:rPr lang="de-DE" smtClean="0"/>
              <a:t>36</a:t>
            </a:fld>
            <a:endParaRPr lang="de-DE"/>
          </a:p>
        </p:txBody>
      </p:sp>
      <p:pic>
        <p:nvPicPr>
          <p:cNvPr id="7" name="Inhaltsplatzhalter 6"/>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864071" y="1329439"/>
            <a:ext cx="8795498" cy="5026911"/>
          </a:xfrm>
          <a:ln>
            <a:solidFill>
              <a:schemeClr val="tx1"/>
            </a:solidFill>
          </a:ln>
        </p:spPr>
      </p:pic>
    </p:spTree>
    <p:extLst>
      <p:ext uri="{BB962C8B-B14F-4D97-AF65-F5344CB8AC3E}">
        <p14:creationId xmlns:p14="http://schemas.microsoft.com/office/powerpoint/2010/main" val="3571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75D6E8-AA58-EE5F-5A1A-AE1BC19DCCAF}"/>
              </a:ext>
            </a:extLst>
          </p:cNvPr>
          <p:cNvSpPr>
            <a:spLocks noGrp="1"/>
          </p:cNvSpPr>
          <p:nvPr>
            <p:ph type="title"/>
          </p:nvPr>
        </p:nvSpPr>
        <p:spPr/>
        <p:txBody>
          <a:bodyPr/>
          <a:lstStyle/>
          <a:p>
            <a:r>
              <a:rPr lang="de-DE" dirty="0"/>
              <a:t>Vermögenssteuer in Österreich bis 1993</a:t>
            </a:r>
            <a:endParaRPr lang="de-AT" dirty="0"/>
          </a:p>
        </p:txBody>
      </p:sp>
      <p:sp>
        <p:nvSpPr>
          <p:cNvPr id="3" name="Inhaltsplatzhalter 2">
            <a:extLst>
              <a:ext uri="{FF2B5EF4-FFF2-40B4-BE49-F238E27FC236}">
                <a16:creationId xmlns:a16="http://schemas.microsoft.com/office/drawing/2014/main" id="{75EFE4DA-D671-1451-DC03-E4DB889E4F41}"/>
              </a:ext>
            </a:extLst>
          </p:cNvPr>
          <p:cNvSpPr>
            <a:spLocks noGrp="1"/>
          </p:cNvSpPr>
          <p:nvPr>
            <p:ph idx="1"/>
          </p:nvPr>
        </p:nvSpPr>
        <p:spPr/>
        <p:txBody>
          <a:bodyPr>
            <a:normAutofit lnSpcReduction="10000"/>
          </a:bodyPr>
          <a:lstStyle/>
          <a:p>
            <a:r>
              <a:rPr lang="de-DE" dirty="0"/>
              <a:t>Bis 1993 </a:t>
            </a:r>
          </a:p>
          <a:p>
            <a:r>
              <a:rPr lang="de-DE" dirty="0"/>
              <a:t>Steuersatz 1%</a:t>
            </a:r>
          </a:p>
          <a:p>
            <a:r>
              <a:rPr lang="de-DE" dirty="0"/>
              <a:t>Auf Nettovermögen ab circa € 10.900 </a:t>
            </a:r>
          </a:p>
          <a:p>
            <a:endParaRPr lang="de-DE" dirty="0"/>
          </a:p>
          <a:p>
            <a:r>
              <a:rPr lang="de-DE" dirty="0"/>
              <a:t>Aufkommen: 511 Mio.€ (1990) </a:t>
            </a:r>
          </a:p>
          <a:p>
            <a:r>
              <a:rPr lang="de-DE" dirty="0"/>
              <a:t>~1% des Steueraufkommens</a:t>
            </a:r>
          </a:p>
          <a:p>
            <a:r>
              <a:rPr lang="de-DE" dirty="0"/>
              <a:t>Großteil der Einnahmen von Unternehmen (Bankgeheimnis)</a:t>
            </a:r>
          </a:p>
          <a:p>
            <a:endParaRPr lang="de-DE" dirty="0"/>
          </a:p>
          <a:p>
            <a:r>
              <a:rPr lang="de-DE" dirty="0"/>
              <a:t>Abgeschafft mit der Idee andere vermögensbezogene Steuern zu erhöhen</a:t>
            </a:r>
          </a:p>
          <a:p>
            <a:r>
              <a:rPr lang="de-DE" dirty="0"/>
              <a:t>Einführung der KESt, inkl. Abgeltungswirkung im Verfassungsrang</a:t>
            </a:r>
          </a:p>
        </p:txBody>
      </p:sp>
      <p:sp>
        <p:nvSpPr>
          <p:cNvPr id="4" name="Datumsplatzhalter 3">
            <a:extLst>
              <a:ext uri="{FF2B5EF4-FFF2-40B4-BE49-F238E27FC236}">
                <a16:creationId xmlns:a16="http://schemas.microsoft.com/office/drawing/2014/main" id="{4376EB48-4DC6-51E7-D9D7-239CF17DA978}"/>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44076778-6A40-5B58-7007-AC62FD8A761B}"/>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6A0A1928-B84B-0DE2-6487-2DD4854A07F6}"/>
              </a:ext>
            </a:extLst>
          </p:cNvPr>
          <p:cNvSpPr>
            <a:spLocks noGrp="1"/>
          </p:cNvSpPr>
          <p:nvPr>
            <p:ph type="sldNum" sz="quarter" idx="12"/>
          </p:nvPr>
        </p:nvSpPr>
        <p:spPr/>
        <p:txBody>
          <a:bodyPr/>
          <a:lstStyle/>
          <a:p>
            <a:fld id="{3BCEFD86-2525-4952-84D0-968E03961A76}" type="slidenum">
              <a:rPr lang="de-DE" smtClean="0"/>
              <a:t>37</a:t>
            </a:fld>
            <a:endParaRPr lang="de-DE"/>
          </a:p>
        </p:txBody>
      </p:sp>
    </p:spTree>
    <p:extLst>
      <p:ext uri="{BB962C8B-B14F-4D97-AF65-F5344CB8AC3E}">
        <p14:creationId xmlns:p14="http://schemas.microsoft.com/office/powerpoint/2010/main" val="195351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6303C6-1F39-FDA4-3CA1-3DB7B13362C3}"/>
              </a:ext>
            </a:extLst>
          </p:cNvPr>
          <p:cNvSpPr>
            <a:spLocks noGrp="1"/>
          </p:cNvSpPr>
          <p:nvPr>
            <p:ph type="title"/>
          </p:nvPr>
        </p:nvSpPr>
        <p:spPr>
          <a:xfrm>
            <a:off x="838199" y="365125"/>
            <a:ext cx="10958689" cy="1325563"/>
          </a:xfrm>
        </p:spPr>
        <p:txBody>
          <a:bodyPr/>
          <a:lstStyle/>
          <a:p>
            <a:r>
              <a:rPr lang="de-DE" dirty="0"/>
              <a:t>Österreichs Erbschafts- und Schenkungssteuer</a:t>
            </a:r>
          </a:p>
        </p:txBody>
      </p:sp>
      <p:sp>
        <p:nvSpPr>
          <p:cNvPr id="3" name="Inhaltsplatzhalter 2">
            <a:extLst>
              <a:ext uri="{FF2B5EF4-FFF2-40B4-BE49-F238E27FC236}">
                <a16:creationId xmlns:a16="http://schemas.microsoft.com/office/drawing/2014/main" id="{394D1723-92E3-445B-D36A-A1EAC538B2A2}"/>
              </a:ext>
            </a:extLst>
          </p:cNvPr>
          <p:cNvSpPr>
            <a:spLocks noGrp="1"/>
          </p:cNvSpPr>
          <p:nvPr>
            <p:ph idx="1"/>
          </p:nvPr>
        </p:nvSpPr>
        <p:spPr/>
        <p:txBody>
          <a:bodyPr>
            <a:normAutofit lnSpcReduction="10000"/>
          </a:bodyPr>
          <a:lstStyle/>
          <a:p>
            <a:r>
              <a:rPr lang="de-DE" dirty="0"/>
              <a:t>Große Spannbreite der Steuersätze</a:t>
            </a:r>
          </a:p>
          <a:p>
            <a:pPr lvl="1"/>
            <a:r>
              <a:rPr lang="de-DE" dirty="0"/>
              <a:t>Zwischen 2% und 15% für direkte Angehörige</a:t>
            </a:r>
          </a:p>
          <a:p>
            <a:pPr lvl="1"/>
            <a:r>
              <a:rPr lang="de-DE" dirty="0"/>
              <a:t>bis zu 60% für Dritte</a:t>
            </a:r>
          </a:p>
          <a:p>
            <a:r>
              <a:rPr lang="de-DE" dirty="0"/>
              <a:t>Geringe Freigrenze (110€ bis 7300€) und viele Befreiungen</a:t>
            </a:r>
          </a:p>
          <a:p>
            <a:r>
              <a:rPr lang="de-DE" dirty="0"/>
              <a:t>Aufkommen: 110 bis 150 Mio. € (0,2% des Steueraufkommens)</a:t>
            </a:r>
          </a:p>
          <a:p>
            <a:endParaRPr lang="de-DE" dirty="0"/>
          </a:p>
          <a:p>
            <a:r>
              <a:rPr lang="de-DE" dirty="0"/>
              <a:t>Bis 2008 in Kraft</a:t>
            </a:r>
          </a:p>
          <a:p>
            <a:r>
              <a:rPr lang="de-DE" dirty="0"/>
              <a:t>Vom Verfassungsgerichtshof ausgesetzt</a:t>
            </a:r>
          </a:p>
          <a:p>
            <a:pPr lvl="1"/>
            <a:r>
              <a:rPr lang="de-DE" dirty="0"/>
              <a:t>Keine Gleichbehandlung von verschiedenen Vermögenswerten</a:t>
            </a:r>
          </a:p>
          <a:p>
            <a:pPr lvl="1"/>
            <a:r>
              <a:rPr lang="de-DE" dirty="0"/>
              <a:t>Problem: Bewertung von Immobilien (vs. Geldvermögen und Betriebsvermögen)</a:t>
            </a:r>
          </a:p>
          <a:p>
            <a:r>
              <a:rPr lang="de-DE" dirty="0"/>
              <a:t>Gesetzgeber hat Frist zur Besserung verstreichen lassen</a:t>
            </a:r>
          </a:p>
        </p:txBody>
      </p:sp>
      <p:sp>
        <p:nvSpPr>
          <p:cNvPr id="4" name="Datumsplatzhalter 3">
            <a:extLst>
              <a:ext uri="{FF2B5EF4-FFF2-40B4-BE49-F238E27FC236}">
                <a16:creationId xmlns:a16="http://schemas.microsoft.com/office/drawing/2014/main" id="{09C92DD8-864A-AA8E-7247-8FC94C0DBE37}"/>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C3A2FA74-063C-9E9C-CB11-C285F08B1643}"/>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34D2FCF4-3115-F5B4-DFD9-0B1A5E523962}"/>
              </a:ext>
            </a:extLst>
          </p:cNvPr>
          <p:cNvSpPr>
            <a:spLocks noGrp="1"/>
          </p:cNvSpPr>
          <p:nvPr>
            <p:ph type="sldNum" sz="quarter" idx="12"/>
          </p:nvPr>
        </p:nvSpPr>
        <p:spPr/>
        <p:txBody>
          <a:bodyPr/>
          <a:lstStyle/>
          <a:p>
            <a:fld id="{3BCEFD86-2525-4952-84D0-968E03961A76}" type="slidenum">
              <a:rPr lang="de-DE" smtClean="0"/>
              <a:t>38</a:t>
            </a:fld>
            <a:endParaRPr lang="de-DE"/>
          </a:p>
        </p:txBody>
      </p:sp>
    </p:spTree>
    <p:extLst>
      <p:ext uri="{BB962C8B-B14F-4D97-AF65-F5344CB8AC3E}">
        <p14:creationId xmlns:p14="http://schemas.microsoft.com/office/powerpoint/2010/main" val="153953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8475-04D6-4BC5-BBCD-86391D1B1B70}"/>
              </a:ext>
            </a:extLst>
          </p:cNvPr>
          <p:cNvSpPr>
            <a:spLocks noGrp="1"/>
          </p:cNvSpPr>
          <p:nvPr>
            <p:ph type="title"/>
          </p:nvPr>
        </p:nvSpPr>
        <p:spPr/>
        <p:txBody>
          <a:bodyPr/>
          <a:lstStyle/>
          <a:p>
            <a:r>
              <a:rPr lang="en-GB" dirty="0"/>
              <a:t>Die Attac-</a:t>
            </a:r>
            <a:br>
              <a:rPr lang="en-GB" dirty="0"/>
            </a:br>
            <a:r>
              <a:rPr lang="en-GB" dirty="0" err="1"/>
              <a:t>Vermögensteuer</a:t>
            </a:r>
            <a:endParaRPr lang="en-GB" dirty="0"/>
          </a:p>
        </p:txBody>
      </p:sp>
      <p:sp>
        <p:nvSpPr>
          <p:cNvPr id="3" name="Text Placeholder 2">
            <a:extLst>
              <a:ext uri="{FF2B5EF4-FFF2-40B4-BE49-F238E27FC236}">
                <a16:creationId xmlns:a16="http://schemas.microsoft.com/office/drawing/2014/main" id="{57C08913-4125-488F-AF70-532743507480}"/>
              </a:ext>
            </a:extLst>
          </p:cNvPr>
          <p:cNvSpPr>
            <a:spLocks noGrp="1"/>
          </p:cNvSpPr>
          <p:nvPr>
            <p:ph type="body" idx="1"/>
          </p:nvPr>
        </p:nvSpPr>
        <p:spPr/>
        <p:txBody>
          <a:bodyPr/>
          <a:lstStyle/>
          <a:p>
            <a:endParaRPr lang="en-GB"/>
          </a:p>
        </p:txBody>
      </p:sp>
      <p:sp>
        <p:nvSpPr>
          <p:cNvPr id="4" name="Date Placeholder 3">
            <a:extLst>
              <a:ext uri="{FF2B5EF4-FFF2-40B4-BE49-F238E27FC236}">
                <a16:creationId xmlns:a16="http://schemas.microsoft.com/office/drawing/2014/main" id="{B16BA21D-21CE-4673-BFD5-BD7256B52A59}"/>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77AD89BF-1D0F-4190-A08C-1713F43AE7BD}"/>
              </a:ext>
            </a:extLst>
          </p:cNvPr>
          <p:cNvSpPr>
            <a:spLocks noGrp="1"/>
          </p:cNvSpPr>
          <p:nvPr>
            <p:ph type="sldNum" sz="quarter" idx="12"/>
          </p:nvPr>
        </p:nvSpPr>
        <p:spPr/>
        <p:txBody>
          <a:bodyPr/>
          <a:lstStyle/>
          <a:p>
            <a:fld id="{3BCEFD86-2525-4952-84D0-968E03961A76}" type="slidenum">
              <a:rPr lang="de-DE" smtClean="0"/>
              <a:t>39</a:t>
            </a:fld>
            <a:endParaRPr lang="de-DE"/>
          </a:p>
        </p:txBody>
      </p:sp>
      <p:sp>
        <p:nvSpPr>
          <p:cNvPr id="7" name="Footer Placeholder 6">
            <a:extLst>
              <a:ext uri="{FF2B5EF4-FFF2-40B4-BE49-F238E27FC236}">
                <a16:creationId xmlns:a16="http://schemas.microsoft.com/office/drawing/2014/main" id="{E619F85F-57F9-4992-873B-2B50D3755013}"/>
              </a:ext>
            </a:extLst>
          </p:cNvPr>
          <p:cNvSpPr>
            <a:spLocks noGrp="1"/>
          </p:cNvSpPr>
          <p:nvPr>
            <p:ph type="ftr" sz="quarter" idx="11"/>
          </p:nvPr>
        </p:nvSpPr>
        <p:spPr/>
        <p:txBody>
          <a:bodyPr/>
          <a:lstStyle/>
          <a:p>
            <a:r>
              <a:rPr lang="de-DE"/>
              <a:t>Steuergerechtigkeit und Ungleichheit | Kai J. Lingnau</a:t>
            </a:r>
          </a:p>
        </p:txBody>
      </p:sp>
    </p:spTree>
    <p:extLst>
      <p:ext uri="{BB962C8B-B14F-4D97-AF65-F5344CB8AC3E}">
        <p14:creationId xmlns:p14="http://schemas.microsoft.com/office/powerpoint/2010/main" val="18903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FAD6C-17EA-6E2C-0BA8-9E35FAE2F3DF}"/>
              </a:ext>
            </a:extLst>
          </p:cNvPr>
          <p:cNvSpPr>
            <a:spLocks noGrp="1"/>
          </p:cNvSpPr>
          <p:nvPr>
            <p:ph type="title"/>
          </p:nvPr>
        </p:nvSpPr>
        <p:spPr/>
        <p:txBody>
          <a:bodyPr/>
          <a:lstStyle/>
          <a:p>
            <a:r>
              <a:rPr lang="de-DE" dirty="0"/>
              <a:t>Dimensionen von Ungleichheit</a:t>
            </a:r>
          </a:p>
        </p:txBody>
      </p:sp>
      <p:sp>
        <p:nvSpPr>
          <p:cNvPr id="3" name="Textplatzhalter 2">
            <a:extLst>
              <a:ext uri="{FF2B5EF4-FFF2-40B4-BE49-F238E27FC236}">
                <a16:creationId xmlns:a16="http://schemas.microsoft.com/office/drawing/2014/main" id="{149E01F3-8DC2-0649-8375-F0FC0673D83A}"/>
              </a:ext>
            </a:extLst>
          </p:cNvPr>
          <p:cNvSpPr>
            <a:spLocks noGrp="1"/>
          </p:cNvSpPr>
          <p:nvPr>
            <p:ph type="body" idx="1"/>
          </p:nvPr>
        </p:nvSpPr>
        <p:spPr/>
        <p:txBody>
          <a:bodyPr/>
          <a:lstStyle/>
          <a:p>
            <a:r>
              <a:rPr lang="de-DE" dirty="0"/>
              <a:t>Von was</a:t>
            </a:r>
          </a:p>
        </p:txBody>
      </p:sp>
      <p:sp>
        <p:nvSpPr>
          <p:cNvPr id="4" name="Inhaltsplatzhalter 3">
            <a:extLst>
              <a:ext uri="{FF2B5EF4-FFF2-40B4-BE49-F238E27FC236}">
                <a16:creationId xmlns:a16="http://schemas.microsoft.com/office/drawing/2014/main" id="{7553444F-A0DE-35AA-3D5A-DC3056E6162B}"/>
              </a:ext>
            </a:extLst>
          </p:cNvPr>
          <p:cNvSpPr>
            <a:spLocks noGrp="1"/>
          </p:cNvSpPr>
          <p:nvPr>
            <p:ph sz="half" idx="2"/>
          </p:nvPr>
        </p:nvSpPr>
        <p:spPr/>
        <p:txBody>
          <a:bodyPr/>
          <a:lstStyle/>
          <a:p>
            <a:r>
              <a:rPr lang="de-DE" dirty="0"/>
              <a:t>Einkommen</a:t>
            </a:r>
          </a:p>
          <a:p>
            <a:r>
              <a:rPr lang="de-DE" dirty="0"/>
              <a:t>Vermögen</a:t>
            </a:r>
          </a:p>
          <a:p>
            <a:endParaRPr lang="de-DE" dirty="0"/>
          </a:p>
          <a:p>
            <a:r>
              <a:rPr lang="de-DE" dirty="0"/>
              <a:t>Chancen</a:t>
            </a:r>
          </a:p>
          <a:p>
            <a:r>
              <a:rPr lang="de-DE" dirty="0"/>
              <a:t>Bildung</a:t>
            </a:r>
          </a:p>
          <a:p>
            <a:r>
              <a:rPr lang="de-DE" dirty="0"/>
              <a:t>Zeit</a:t>
            </a:r>
          </a:p>
          <a:p>
            <a:r>
              <a:rPr lang="de-DE" dirty="0"/>
              <a:t>…</a:t>
            </a:r>
          </a:p>
          <a:p>
            <a:endParaRPr lang="de-DE" dirty="0"/>
          </a:p>
        </p:txBody>
      </p:sp>
      <p:sp>
        <p:nvSpPr>
          <p:cNvPr id="5" name="Textplatzhalter 4">
            <a:extLst>
              <a:ext uri="{FF2B5EF4-FFF2-40B4-BE49-F238E27FC236}">
                <a16:creationId xmlns:a16="http://schemas.microsoft.com/office/drawing/2014/main" id="{413381C0-4247-42CE-D967-AD28E75CB8DE}"/>
              </a:ext>
            </a:extLst>
          </p:cNvPr>
          <p:cNvSpPr>
            <a:spLocks noGrp="1"/>
          </p:cNvSpPr>
          <p:nvPr>
            <p:ph type="body" sz="quarter" idx="3"/>
          </p:nvPr>
        </p:nvSpPr>
        <p:spPr/>
        <p:txBody>
          <a:bodyPr/>
          <a:lstStyle/>
          <a:p>
            <a:r>
              <a:rPr lang="de-DE" dirty="0"/>
              <a:t>Von wem</a:t>
            </a:r>
          </a:p>
        </p:txBody>
      </p:sp>
      <p:sp>
        <p:nvSpPr>
          <p:cNvPr id="6" name="Inhaltsplatzhalter 5">
            <a:extLst>
              <a:ext uri="{FF2B5EF4-FFF2-40B4-BE49-F238E27FC236}">
                <a16:creationId xmlns:a16="http://schemas.microsoft.com/office/drawing/2014/main" id="{45E78F10-4947-7973-4B7D-F0534851A799}"/>
              </a:ext>
            </a:extLst>
          </p:cNvPr>
          <p:cNvSpPr>
            <a:spLocks noGrp="1"/>
          </p:cNvSpPr>
          <p:nvPr>
            <p:ph sz="quarter" idx="4"/>
          </p:nvPr>
        </p:nvSpPr>
        <p:spPr/>
        <p:txBody>
          <a:bodyPr/>
          <a:lstStyle/>
          <a:p>
            <a:r>
              <a:rPr lang="de-DE" dirty="0"/>
              <a:t>Individuen</a:t>
            </a:r>
          </a:p>
          <a:p>
            <a:r>
              <a:rPr lang="de-DE" dirty="0"/>
              <a:t>Haushalte</a:t>
            </a:r>
          </a:p>
          <a:p>
            <a:r>
              <a:rPr lang="de-DE" dirty="0"/>
              <a:t>Staaten</a:t>
            </a:r>
          </a:p>
        </p:txBody>
      </p:sp>
      <p:sp>
        <p:nvSpPr>
          <p:cNvPr id="7" name="Datumsplatzhalter 6">
            <a:extLst>
              <a:ext uri="{FF2B5EF4-FFF2-40B4-BE49-F238E27FC236}">
                <a16:creationId xmlns:a16="http://schemas.microsoft.com/office/drawing/2014/main" id="{7792C667-E6C1-73B9-6D46-CA1E726E5965}"/>
              </a:ext>
            </a:extLst>
          </p:cNvPr>
          <p:cNvSpPr>
            <a:spLocks noGrp="1"/>
          </p:cNvSpPr>
          <p:nvPr>
            <p:ph type="dt" sz="half" idx="10"/>
          </p:nvPr>
        </p:nvSpPr>
        <p:spPr/>
        <p:txBody>
          <a:bodyPr/>
          <a:lstStyle/>
          <a:p>
            <a:r>
              <a:rPr lang="de-DE"/>
              <a:t>13.11.2025</a:t>
            </a:r>
          </a:p>
        </p:txBody>
      </p:sp>
      <p:sp>
        <p:nvSpPr>
          <p:cNvPr id="8" name="Fußzeilenplatzhalter 7">
            <a:extLst>
              <a:ext uri="{FF2B5EF4-FFF2-40B4-BE49-F238E27FC236}">
                <a16:creationId xmlns:a16="http://schemas.microsoft.com/office/drawing/2014/main" id="{1CFDAC3D-EC0E-2203-AC34-AC30A829532C}"/>
              </a:ext>
            </a:extLst>
          </p:cNvPr>
          <p:cNvSpPr>
            <a:spLocks noGrp="1"/>
          </p:cNvSpPr>
          <p:nvPr>
            <p:ph type="ftr" sz="quarter" idx="11"/>
          </p:nvPr>
        </p:nvSpPr>
        <p:spPr/>
        <p:txBody>
          <a:bodyPr/>
          <a:lstStyle/>
          <a:p>
            <a:r>
              <a:rPr lang="de-DE"/>
              <a:t>Steuergerechtigkeit und Ungleichheit | Kai J. Lingnau</a:t>
            </a:r>
          </a:p>
        </p:txBody>
      </p:sp>
      <p:sp>
        <p:nvSpPr>
          <p:cNvPr id="9" name="Foliennummernplatzhalter 8">
            <a:extLst>
              <a:ext uri="{FF2B5EF4-FFF2-40B4-BE49-F238E27FC236}">
                <a16:creationId xmlns:a16="http://schemas.microsoft.com/office/drawing/2014/main" id="{F2C93203-0D90-2BF0-1021-9509F17ACC80}"/>
              </a:ext>
            </a:extLst>
          </p:cNvPr>
          <p:cNvSpPr>
            <a:spLocks noGrp="1"/>
          </p:cNvSpPr>
          <p:nvPr>
            <p:ph type="sldNum" sz="quarter" idx="12"/>
          </p:nvPr>
        </p:nvSpPr>
        <p:spPr/>
        <p:txBody>
          <a:bodyPr/>
          <a:lstStyle/>
          <a:p>
            <a:fld id="{3BCEFD86-2525-4952-84D0-968E03961A76}" type="slidenum">
              <a:rPr lang="de-DE" smtClean="0"/>
              <a:t>4</a:t>
            </a:fld>
            <a:endParaRPr lang="de-DE"/>
          </a:p>
        </p:txBody>
      </p:sp>
    </p:spTree>
    <p:extLst>
      <p:ext uri="{BB962C8B-B14F-4D97-AF65-F5344CB8AC3E}">
        <p14:creationId xmlns:p14="http://schemas.microsoft.com/office/powerpoint/2010/main" val="182937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500"/>
                                        <p:tgtEl>
                                          <p:spTgt spid="6">
                                            <p:txEl>
                                              <p:pRg st="0" end="0"/>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fade">
                                      <p:cBhvr>
                                        <p:cTn id="4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E6B313EC-4489-47C7-9685-6793ECA962FA}"/>
              </a:ext>
            </a:extLst>
          </p:cNvPr>
          <p:cNvPicPr>
            <a:picLocks noChangeAspect="1"/>
          </p:cNvPicPr>
          <p:nvPr/>
        </p:nvPicPr>
        <p:blipFill>
          <a:blip r:embed="rId2"/>
          <a:stretch>
            <a:fillRect/>
          </a:stretch>
        </p:blipFill>
        <p:spPr>
          <a:xfrm>
            <a:off x="7573054" y="2503293"/>
            <a:ext cx="4618946" cy="3763364"/>
          </a:xfrm>
          <a:prstGeom prst="rect">
            <a:avLst/>
          </a:prstGeom>
          <a:ln>
            <a:noFill/>
          </a:ln>
        </p:spPr>
      </p:pic>
      <p:sp>
        <p:nvSpPr>
          <p:cNvPr id="2" name="Titel 1">
            <a:extLst>
              <a:ext uri="{FF2B5EF4-FFF2-40B4-BE49-F238E27FC236}">
                <a16:creationId xmlns:a16="http://schemas.microsoft.com/office/drawing/2014/main" id="{BECA1886-C146-45D1-AE7F-9CC6884DAE86}"/>
              </a:ext>
            </a:extLst>
          </p:cNvPr>
          <p:cNvSpPr>
            <a:spLocks noGrp="1"/>
          </p:cNvSpPr>
          <p:nvPr>
            <p:ph type="title"/>
          </p:nvPr>
        </p:nvSpPr>
        <p:spPr/>
        <p:txBody>
          <a:bodyPr>
            <a:normAutofit/>
          </a:bodyPr>
          <a:lstStyle/>
          <a:p>
            <a:r>
              <a:rPr lang="de-DE" dirty="0"/>
              <a:t>Exzessive Vermögenszuwächse</a:t>
            </a:r>
            <a:endParaRPr lang="de-AT" dirty="0"/>
          </a:p>
        </p:txBody>
      </p:sp>
      <p:sp>
        <p:nvSpPr>
          <p:cNvPr id="3" name="Inhaltsplatzhalter 2">
            <a:extLst>
              <a:ext uri="{FF2B5EF4-FFF2-40B4-BE49-F238E27FC236}">
                <a16:creationId xmlns:a16="http://schemas.microsoft.com/office/drawing/2014/main" id="{60A3FFE7-4F8D-497A-83A2-B83F7E295E54}"/>
              </a:ext>
            </a:extLst>
          </p:cNvPr>
          <p:cNvSpPr>
            <a:spLocks noGrp="1"/>
          </p:cNvSpPr>
          <p:nvPr>
            <p:ph idx="1"/>
          </p:nvPr>
        </p:nvSpPr>
        <p:spPr/>
        <p:txBody>
          <a:bodyPr/>
          <a:lstStyle/>
          <a:p>
            <a:r>
              <a:rPr lang="de-DE" dirty="0"/>
              <a:t>Je reicher eine Person ist, desto schneller wächst ihr Vermögen</a:t>
            </a:r>
          </a:p>
          <a:p>
            <a:r>
              <a:rPr lang="de-DE" dirty="0"/>
              <a:t>Milliardäre verdoppeln ihr Vermögen alle 7 Jahre</a:t>
            </a:r>
          </a:p>
          <a:p>
            <a:r>
              <a:rPr lang="de-DE" dirty="0"/>
              <a:t>Berechnungen auf Basis von Reichenlisten (2002-2023)</a:t>
            </a:r>
          </a:p>
          <a:p>
            <a:endParaRPr lang="de-DE" dirty="0"/>
          </a:p>
          <a:p>
            <a:pPr marL="0" indent="0">
              <a:buNone/>
            </a:pPr>
            <a:endParaRPr lang="de-DE" dirty="0"/>
          </a:p>
          <a:p>
            <a:pPr marL="0" indent="0">
              <a:buNone/>
            </a:pPr>
            <a:r>
              <a:rPr lang="de-DE" sz="1800" dirty="0"/>
              <a:t>Durchschnittliche jährlich Wachstumsraten:</a:t>
            </a:r>
          </a:p>
          <a:p>
            <a:endParaRPr lang="de-DE" dirty="0"/>
          </a:p>
          <a:p>
            <a:endParaRPr lang="de-DE" dirty="0"/>
          </a:p>
          <a:p>
            <a:pPr marL="0" indent="0">
              <a:buNone/>
            </a:pPr>
            <a:endParaRPr lang="de-DE" dirty="0"/>
          </a:p>
          <a:p>
            <a:endParaRPr lang="de-AT" dirty="0"/>
          </a:p>
        </p:txBody>
      </p:sp>
      <p:sp>
        <p:nvSpPr>
          <p:cNvPr id="4" name="Datumsplatzhalter 3">
            <a:extLst>
              <a:ext uri="{FF2B5EF4-FFF2-40B4-BE49-F238E27FC236}">
                <a16:creationId xmlns:a16="http://schemas.microsoft.com/office/drawing/2014/main" id="{4FD0A792-7BE3-4625-944E-F6089BA259E9}"/>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85020C92-2AB0-4EA5-B4CE-3A924F09831D}"/>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7E0B07B2-089B-4149-9EF0-2B2AB71F1DC6}"/>
              </a:ext>
            </a:extLst>
          </p:cNvPr>
          <p:cNvSpPr>
            <a:spLocks noGrp="1"/>
          </p:cNvSpPr>
          <p:nvPr>
            <p:ph type="sldNum" sz="quarter" idx="12"/>
          </p:nvPr>
        </p:nvSpPr>
        <p:spPr/>
        <p:txBody>
          <a:bodyPr/>
          <a:lstStyle/>
          <a:p>
            <a:fld id="{3BCEFD86-2525-4952-84D0-968E03961A76}" type="slidenum">
              <a:rPr lang="de-DE" smtClean="0"/>
              <a:t>40</a:t>
            </a:fld>
            <a:endParaRPr lang="de-DE"/>
          </a:p>
        </p:txBody>
      </p:sp>
      <p:pic>
        <p:nvPicPr>
          <p:cNvPr id="8" name="Grafik 7">
            <a:extLst>
              <a:ext uri="{FF2B5EF4-FFF2-40B4-BE49-F238E27FC236}">
                <a16:creationId xmlns:a16="http://schemas.microsoft.com/office/drawing/2014/main" id="{EC5B6981-52EE-48D9-A1D8-D1C63C7FDA08}"/>
              </a:ext>
            </a:extLst>
          </p:cNvPr>
          <p:cNvPicPr>
            <a:picLocks noChangeAspect="1"/>
          </p:cNvPicPr>
          <p:nvPr/>
        </p:nvPicPr>
        <p:blipFill>
          <a:blip r:embed="rId3"/>
          <a:stretch>
            <a:fillRect/>
          </a:stretch>
        </p:blipFill>
        <p:spPr>
          <a:xfrm>
            <a:off x="384900" y="4483525"/>
            <a:ext cx="6656382" cy="1065021"/>
          </a:xfrm>
          <a:prstGeom prst="rect">
            <a:avLst/>
          </a:prstGeom>
        </p:spPr>
      </p:pic>
    </p:spTree>
    <p:extLst>
      <p:ext uri="{BB962C8B-B14F-4D97-AF65-F5344CB8AC3E}">
        <p14:creationId xmlns:p14="http://schemas.microsoft.com/office/powerpoint/2010/main" val="17760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E9E14BE1-1F60-4118-BC45-742129D5334C}"/>
              </a:ext>
            </a:extLst>
          </p:cNvPr>
          <p:cNvPicPr>
            <a:picLocks noChangeAspect="1"/>
          </p:cNvPicPr>
          <p:nvPr/>
        </p:nvPicPr>
        <p:blipFill>
          <a:blip r:embed="rId2"/>
          <a:stretch>
            <a:fillRect/>
          </a:stretch>
        </p:blipFill>
        <p:spPr>
          <a:xfrm>
            <a:off x="6261820" y="2335373"/>
            <a:ext cx="5724525" cy="1917472"/>
          </a:xfrm>
          <a:prstGeom prst="rect">
            <a:avLst/>
          </a:prstGeom>
        </p:spPr>
      </p:pic>
      <p:sp>
        <p:nvSpPr>
          <p:cNvPr id="2" name="Titel 1">
            <a:extLst>
              <a:ext uri="{FF2B5EF4-FFF2-40B4-BE49-F238E27FC236}">
                <a16:creationId xmlns:a16="http://schemas.microsoft.com/office/drawing/2014/main" id="{AE76A99D-2A66-4A23-BC1F-B088BC1757FD}"/>
              </a:ext>
            </a:extLst>
          </p:cNvPr>
          <p:cNvSpPr>
            <a:spLocks noGrp="1"/>
          </p:cNvSpPr>
          <p:nvPr>
            <p:ph type="title"/>
          </p:nvPr>
        </p:nvSpPr>
        <p:spPr/>
        <p:txBody>
          <a:bodyPr/>
          <a:lstStyle/>
          <a:p>
            <a:r>
              <a:rPr lang="de-DE" dirty="0"/>
              <a:t>Attac-Vermögensteuer</a:t>
            </a:r>
            <a:endParaRPr lang="de-AT" dirty="0"/>
          </a:p>
        </p:txBody>
      </p:sp>
      <p:sp>
        <p:nvSpPr>
          <p:cNvPr id="3" name="Inhaltsplatzhalter 2">
            <a:extLst>
              <a:ext uri="{FF2B5EF4-FFF2-40B4-BE49-F238E27FC236}">
                <a16:creationId xmlns:a16="http://schemas.microsoft.com/office/drawing/2014/main" id="{90293960-0B3A-411C-9ED4-8445BF0D900A}"/>
              </a:ext>
            </a:extLst>
          </p:cNvPr>
          <p:cNvSpPr>
            <a:spLocks noGrp="1"/>
          </p:cNvSpPr>
          <p:nvPr>
            <p:ph idx="1"/>
          </p:nvPr>
        </p:nvSpPr>
        <p:spPr>
          <a:xfrm>
            <a:off x="838200" y="1825625"/>
            <a:ext cx="5724525" cy="4351338"/>
          </a:xfrm>
        </p:spPr>
        <p:txBody>
          <a:bodyPr>
            <a:normAutofit fontScale="92500" lnSpcReduction="10000"/>
          </a:bodyPr>
          <a:lstStyle/>
          <a:p>
            <a:pPr>
              <a:lnSpc>
                <a:spcPct val="110000"/>
              </a:lnSpc>
              <a:spcBef>
                <a:spcPts val="600"/>
              </a:spcBef>
            </a:pPr>
            <a:r>
              <a:rPr lang="de-DE" dirty="0"/>
              <a:t>Allgemeine Vermögenssteuer</a:t>
            </a:r>
          </a:p>
          <a:p>
            <a:pPr>
              <a:lnSpc>
                <a:spcPct val="110000"/>
              </a:lnSpc>
              <a:spcBef>
                <a:spcPts val="600"/>
              </a:spcBef>
            </a:pPr>
            <a:r>
              <a:rPr lang="de-DE" dirty="0"/>
              <a:t>Progressiv gestaffelt</a:t>
            </a:r>
          </a:p>
          <a:p>
            <a:pPr lvl="1">
              <a:lnSpc>
                <a:spcPct val="110000"/>
              </a:lnSpc>
              <a:spcBef>
                <a:spcPts val="600"/>
              </a:spcBef>
            </a:pPr>
            <a:r>
              <a:rPr lang="de-DE" dirty="0"/>
              <a:t>Freibetrag von 5 Mio. €</a:t>
            </a:r>
          </a:p>
          <a:p>
            <a:pPr lvl="1">
              <a:lnSpc>
                <a:spcPct val="110000"/>
              </a:lnSpc>
              <a:spcBef>
                <a:spcPts val="600"/>
              </a:spcBef>
            </a:pPr>
            <a:r>
              <a:rPr lang="de-DE" dirty="0"/>
              <a:t>Steuersätze von 1% bis 10%</a:t>
            </a:r>
          </a:p>
          <a:p>
            <a:pPr>
              <a:lnSpc>
                <a:spcPct val="110000"/>
              </a:lnSpc>
              <a:spcBef>
                <a:spcPts val="600"/>
              </a:spcBef>
            </a:pPr>
            <a:r>
              <a:rPr lang="de-DE" dirty="0"/>
              <a:t>0,3% der österr. Haushalte betroffen</a:t>
            </a:r>
          </a:p>
          <a:p>
            <a:pPr>
              <a:lnSpc>
                <a:spcPct val="110000"/>
              </a:lnSpc>
              <a:spcBef>
                <a:spcPts val="600"/>
              </a:spcBef>
            </a:pPr>
            <a:r>
              <a:rPr lang="de-DE" dirty="0"/>
              <a:t>D.h. 99,7% der Bevölkerung würden von dieser Steuer profitieren</a:t>
            </a:r>
          </a:p>
          <a:p>
            <a:pPr>
              <a:lnSpc>
                <a:spcPct val="110000"/>
              </a:lnSpc>
              <a:spcBef>
                <a:spcPts val="600"/>
              </a:spcBef>
            </a:pPr>
            <a:endParaRPr lang="de-DE" dirty="0"/>
          </a:p>
          <a:p>
            <a:pPr>
              <a:lnSpc>
                <a:spcPct val="110000"/>
              </a:lnSpc>
              <a:spcBef>
                <a:spcPts val="600"/>
              </a:spcBef>
            </a:pPr>
            <a:r>
              <a:rPr lang="de-DE" dirty="0"/>
              <a:t>Aufkommen: 25 Mrd. €</a:t>
            </a:r>
          </a:p>
          <a:p>
            <a:pPr>
              <a:lnSpc>
                <a:spcPct val="110000"/>
              </a:lnSpc>
              <a:spcBef>
                <a:spcPts val="600"/>
              </a:spcBef>
            </a:pPr>
            <a:r>
              <a:rPr lang="de-DE" dirty="0"/>
              <a:t>Anteil von Vermögenssteuern in Österreich von 1,1% auf 11% steigern</a:t>
            </a:r>
          </a:p>
          <a:p>
            <a:pPr>
              <a:lnSpc>
                <a:spcPct val="110000"/>
              </a:lnSpc>
              <a:spcBef>
                <a:spcPts val="600"/>
              </a:spcBef>
            </a:pPr>
            <a:endParaRPr lang="de-DE" dirty="0"/>
          </a:p>
        </p:txBody>
      </p:sp>
      <p:sp>
        <p:nvSpPr>
          <p:cNvPr id="4" name="Datumsplatzhalter 3">
            <a:extLst>
              <a:ext uri="{FF2B5EF4-FFF2-40B4-BE49-F238E27FC236}">
                <a16:creationId xmlns:a16="http://schemas.microsoft.com/office/drawing/2014/main" id="{A4804EF8-2A6D-4D08-868B-BE44D4265179}"/>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C51A4137-1D7D-42B3-B145-0F361AA00AFD}"/>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4D6489DA-0331-47B9-8236-FA6762B8D837}"/>
              </a:ext>
            </a:extLst>
          </p:cNvPr>
          <p:cNvSpPr>
            <a:spLocks noGrp="1"/>
          </p:cNvSpPr>
          <p:nvPr>
            <p:ph type="sldNum" sz="quarter" idx="12"/>
          </p:nvPr>
        </p:nvSpPr>
        <p:spPr/>
        <p:txBody>
          <a:bodyPr/>
          <a:lstStyle/>
          <a:p>
            <a:fld id="{3BCEFD86-2525-4952-84D0-968E03961A76}" type="slidenum">
              <a:rPr lang="de-DE" smtClean="0"/>
              <a:t>41</a:t>
            </a:fld>
            <a:endParaRPr lang="de-DE"/>
          </a:p>
        </p:txBody>
      </p:sp>
    </p:spTree>
    <p:extLst>
      <p:ext uri="{BB962C8B-B14F-4D97-AF65-F5344CB8AC3E}">
        <p14:creationId xmlns:p14="http://schemas.microsoft.com/office/powerpoint/2010/main" val="224112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75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anim calcmode="lin" valueType="num">
                                      <p:cBhvr>
                                        <p:cTn id="2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75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2750"/>
                            </p:stCondLst>
                            <p:childTnLst>
                              <p:par>
                                <p:cTn id="30" presetID="42" presetClass="entr" presetSubtype="0"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5" fill="hold">
                            <p:stCondLst>
                              <p:cond delay="3750"/>
                            </p:stCondLst>
                            <p:childTnLst>
                              <p:par>
                                <p:cTn id="36" presetID="42" presetClass="entr" presetSubtype="0" fill="hold"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50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1000"/>
                                        <p:tgtEl>
                                          <p:spTgt spid="3">
                                            <p:txEl>
                                              <p:pRg st="8" end="8"/>
                                            </p:txEl>
                                          </p:spTgt>
                                        </p:tgtEl>
                                      </p:cBhvr>
                                    </p:animEffect>
                                    <p:anim calcmode="lin" valueType="num">
                                      <p:cBhvr>
                                        <p:cTn id="5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95A-F503-4CD2-AB0D-427F1285CF7B}"/>
              </a:ext>
            </a:extLst>
          </p:cNvPr>
          <p:cNvSpPr>
            <a:spLocks noGrp="1"/>
          </p:cNvSpPr>
          <p:nvPr>
            <p:ph type="title"/>
          </p:nvPr>
        </p:nvSpPr>
        <p:spPr/>
        <p:txBody>
          <a:bodyPr/>
          <a:lstStyle/>
          <a:p>
            <a:r>
              <a:rPr lang="de-DE" dirty="0"/>
              <a:t>Der Corona-Lastenausgleich</a:t>
            </a:r>
            <a:endParaRPr lang="en-GB" dirty="0"/>
          </a:p>
        </p:txBody>
      </p:sp>
      <p:sp>
        <p:nvSpPr>
          <p:cNvPr id="3" name="Content Placeholder 2">
            <a:extLst>
              <a:ext uri="{FF2B5EF4-FFF2-40B4-BE49-F238E27FC236}">
                <a16:creationId xmlns:a16="http://schemas.microsoft.com/office/drawing/2014/main" id="{370AE7FA-97CE-4E52-B61B-9CE0047FBC9D}"/>
              </a:ext>
            </a:extLst>
          </p:cNvPr>
          <p:cNvSpPr>
            <a:spLocks noGrp="1"/>
          </p:cNvSpPr>
          <p:nvPr>
            <p:ph idx="1"/>
          </p:nvPr>
        </p:nvSpPr>
        <p:spPr/>
        <p:txBody>
          <a:bodyPr>
            <a:normAutofit/>
          </a:bodyPr>
          <a:lstStyle/>
          <a:p>
            <a:r>
              <a:rPr lang="de-AT" dirty="0">
                <a:sym typeface="Wingdings" panose="05000000000000000000" pitchFamily="2" charset="2"/>
              </a:rPr>
              <a:t>Erarbeitung im Frühjahr 2020 (Beginn der Pandemie)</a:t>
            </a:r>
          </a:p>
          <a:p>
            <a:r>
              <a:rPr lang="de-AT" dirty="0">
                <a:sym typeface="Wingdings" panose="05000000000000000000" pitchFamily="2" charset="2"/>
              </a:rPr>
              <a:t>Einmalige, </a:t>
            </a:r>
            <a:r>
              <a:rPr lang="de-AT" b="1" dirty="0">
                <a:sym typeface="Wingdings" panose="05000000000000000000" pitchFamily="2" charset="2"/>
              </a:rPr>
              <a:t>progressive gestaffelte Vermögensabgabe</a:t>
            </a:r>
            <a:endParaRPr lang="de-AT" dirty="0">
              <a:sym typeface="Wingdings" panose="05000000000000000000" pitchFamily="2" charset="2"/>
            </a:endParaRPr>
          </a:p>
          <a:p>
            <a:pPr lvl="1">
              <a:buFont typeface="Wingdings" panose="05000000000000000000" pitchFamily="2" charset="2"/>
              <a:buChar char="Ø"/>
            </a:pPr>
            <a:r>
              <a:rPr lang="de-AT" sz="1800" dirty="0">
                <a:sym typeface="Wingdings" panose="05000000000000000000" pitchFamily="2" charset="2"/>
              </a:rPr>
              <a:t>Ab einem Vermögen von über 5 Mio. € (Freibetrag von 20 Einfamilienhäusern)</a:t>
            </a:r>
          </a:p>
          <a:p>
            <a:pPr lvl="1">
              <a:buFont typeface="Wingdings" panose="05000000000000000000" pitchFamily="2" charset="2"/>
              <a:buChar char="Ø"/>
            </a:pPr>
            <a:r>
              <a:rPr lang="de-AT" sz="1800" dirty="0">
                <a:sym typeface="Wingdings" panose="05000000000000000000" pitchFamily="2" charset="2"/>
              </a:rPr>
              <a:t>3 Steuersätze: 10% (ab 5 Mio. €), 30% (ab 100 Mio. €) und 60% (ab 1 Mrd. €)</a:t>
            </a:r>
          </a:p>
          <a:p>
            <a:pPr lvl="1">
              <a:buFont typeface="Wingdings" panose="05000000000000000000" pitchFamily="2" charset="2"/>
              <a:buChar char="Ø"/>
            </a:pPr>
            <a:r>
              <a:rPr lang="de-AT" sz="1800" dirty="0">
                <a:sym typeface="Wingdings" panose="05000000000000000000" pitchFamily="2" charset="2"/>
              </a:rPr>
              <a:t>Ratenzahlungen über 5 Jahre</a:t>
            </a:r>
          </a:p>
          <a:p>
            <a:pPr lvl="1">
              <a:buFont typeface="Wingdings" panose="05000000000000000000" pitchFamily="2" charset="2"/>
              <a:buChar char="Ø"/>
            </a:pPr>
            <a:r>
              <a:rPr lang="de-AT" sz="1800" dirty="0">
                <a:sym typeface="Wingdings" panose="05000000000000000000" pitchFamily="2" charset="2"/>
              </a:rPr>
              <a:t>Rückwirkender Stichtag</a:t>
            </a:r>
          </a:p>
          <a:p>
            <a:pPr lvl="1">
              <a:buFont typeface="Wingdings" panose="05000000000000000000" pitchFamily="2" charset="2"/>
              <a:buChar char="Ø"/>
            </a:pPr>
            <a:r>
              <a:rPr lang="de-AT" sz="1800" dirty="0">
                <a:sym typeface="Wingdings" panose="05000000000000000000" pitchFamily="2" charset="2"/>
              </a:rPr>
              <a:t>Sonderregelungen für Betriebe</a:t>
            </a:r>
          </a:p>
          <a:p>
            <a:pPr lvl="1">
              <a:buFont typeface="Wingdings" panose="05000000000000000000" pitchFamily="2" charset="2"/>
              <a:buChar char="Ø"/>
            </a:pPr>
            <a:endParaRPr lang="de-AT" dirty="0">
              <a:sym typeface="Wingdings" panose="05000000000000000000" pitchFamily="2" charset="2"/>
            </a:endParaRPr>
          </a:p>
          <a:p>
            <a:r>
              <a:rPr lang="de-DE" dirty="0">
                <a:sym typeface="Wingdings" panose="05000000000000000000" pitchFamily="2" charset="2"/>
              </a:rPr>
              <a:t>Geschätzte Einnahmen: </a:t>
            </a:r>
          </a:p>
          <a:p>
            <a:pPr marL="0" indent="0">
              <a:buNone/>
            </a:pPr>
            <a:r>
              <a:rPr lang="de-DE" dirty="0">
                <a:sym typeface="Wingdings" panose="05000000000000000000" pitchFamily="2" charset="2"/>
              </a:rPr>
              <a:t>   </a:t>
            </a:r>
            <a:r>
              <a:rPr lang="de-DE" sz="2400" dirty="0">
                <a:sym typeface="Wingdings" panose="05000000000000000000" pitchFamily="2" charset="2"/>
              </a:rPr>
              <a:t>70-80 Milliarden Euro (2020)</a:t>
            </a:r>
          </a:p>
          <a:p>
            <a:endParaRPr lang="de-AT" dirty="0">
              <a:sym typeface="Wingdings" panose="05000000000000000000" pitchFamily="2" charset="2"/>
            </a:endParaRPr>
          </a:p>
          <a:p>
            <a:endParaRPr lang="en-GB" dirty="0"/>
          </a:p>
        </p:txBody>
      </p:sp>
      <p:sp>
        <p:nvSpPr>
          <p:cNvPr id="4" name="Date Placeholder 3">
            <a:extLst>
              <a:ext uri="{FF2B5EF4-FFF2-40B4-BE49-F238E27FC236}">
                <a16:creationId xmlns:a16="http://schemas.microsoft.com/office/drawing/2014/main" id="{75C71AED-27FD-4316-8F73-7E26F3595900}"/>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8A0C09F0-70BE-40BA-AEB3-07D98A0779B8}"/>
              </a:ext>
            </a:extLst>
          </p:cNvPr>
          <p:cNvSpPr>
            <a:spLocks noGrp="1"/>
          </p:cNvSpPr>
          <p:nvPr>
            <p:ph type="sldNum" sz="quarter" idx="12"/>
          </p:nvPr>
        </p:nvSpPr>
        <p:spPr/>
        <p:txBody>
          <a:bodyPr/>
          <a:lstStyle/>
          <a:p>
            <a:fld id="{3BCEFD86-2525-4952-84D0-968E03961A76}" type="slidenum">
              <a:rPr lang="de-DE" smtClean="0"/>
              <a:t>42</a:t>
            </a:fld>
            <a:endParaRPr lang="de-DE"/>
          </a:p>
        </p:txBody>
      </p:sp>
      <p:pic>
        <p:nvPicPr>
          <p:cNvPr id="7" name="Grafik 3">
            <a:extLst>
              <a:ext uri="{FF2B5EF4-FFF2-40B4-BE49-F238E27FC236}">
                <a16:creationId xmlns:a16="http://schemas.microsoft.com/office/drawing/2014/main" id="{C0455A1C-BA8F-4E8C-84AB-A996CBDCA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49" y="3686485"/>
            <a:ext cx="6188461" cy="2490478"/>
          </a:xfrm>
          <a:prstGeom prst="rect">
            <a:avLst/>
          </a:prstGeom>
        </p:spPr>
      </p:pic>
      <p:sp>
        <p:nvSpPr>
          <p:cNvPr id="8" name="Footer Placeholder 7">
            <a:extLst>
              <a:ext uri="{FF2B5EF4-FFF2-40B4-BE49-F238E27FC236}">
                <a16:creationId xmlns:a16="http://schemas.microsoft.com/office/drawing/2014/main" id="{4C60643D-7CFB-4E12-B17F-441170EF512A}"/>
              </a:ext>
            </a:extLst>
          </p:cNvPr>
          <p:cNvSpPr>
            <a:spLocks noGrp="1"/>
          </p:cNvSpPr>
          <p:nvPr>
            <p:ph type="ftr" sz="quarter" idx="11"/>
          </p:nvPr>
        </p:nvSpPr>
        <p:spPr/>
        <p:txBody>
          <a:bodyPr/>
          <a:lstStyle/>
          <a:p>
            <a:r>
              <a:rPr lang="de-DE"/>
              <a:t>Steuergerechtigkeit und Ungleichheit | Kai J. Lingnau</a:t>
            </a:r>
          </a:p>
        </p:txBody>
      </p:sp>
    </p:spTree>
    <p:extLst>
      <p:ext uri="{BB962C8B-B14F-4D97-AF65-F5344CB8AC3E}">
        <p14:creationId xmlns:p14="http://schemas.microsoft.com/office/powerpoint/2010/main" val="158273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5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00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125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150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2" fill="hold">
                            <p:stCondLst>
                              <p:cond delay="2500"/>
                            </p:stCondLst>
                            <p:childTnLst>
                              <p:par>
                                <p:cTn id="43" presetID="42" presetClass="entr" presetSubtype="0" fill="hold" nodeType="after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1000"/>
                                        <p:tgtEl>
                                          <p:spTgt spid="3">
                                            <p:txEl>
                                              <p:pRg st="8" end="8"/>
                                            </p:txEl>
                                          </p:spTgt>
                                        </p:tgtEl>
                                      </p:cBhvr>
                                    </p:animEffect>
                                    <p:anim calcmode="lin" valueType="num">
                                      <p:cBhvr>
                                        <p:cTn id="4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1000"/>
                                        <p:tgtEl>
                                          <p:spTgt spid="3">
                                            <p:txEl>
                                              <p:pRg st="9" end="9"/>
                                            </p:txEl>
                                          </p:spTgt>
                                        </p:tgtEl>
                                      </p:cBhvr>
                                    </p:animEffect>
                                    <p:anim calcmode="lin" valueType="num">
                                      <p:cBhvr>
                                        <p:cTn id="5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C0829-54A8-4890-8441-15743076CAD8}"/>
              </a:ext>
            </a:extLst>
          </p:cNvPr>
          <p:cNvSpPr>
            <a:spLocks noGrp="1"/>
          </p:cNvSpPr>
          <p:nvPr>
            <p:ph type="title"/>
          </p:nvPr>
        </p:nvSpPr>
        <p:spPr/>
        <p:txBody>
          <a:bodyPr/>
          <a:lstStyle/>
          <a:p>
            <a:r>
              <a:rPr lang="de-DE" dirty="0"/>
              <a:t>Lastenausgleich – Warum?</a:t>
            </a:r>
            <a:endParaRPr lang="en-GB" dirty="0"/>
          </a:p>
        </p:txBody>
      </p:sp>
      <p:sp>
        <p:nvSpPr>
          <p:cNvPr id="3" name="Content Placeholder 2">
            <a:extLst>
              <a:ext uri="{FF2B5EF4-FFF2-40B4-BE49-F238E27FC236}">
                <a16:creationId xmlns:a16="http://schemas.microsoft.com/office/drawing/2014/main" id="{F3DC9746-2DC9-4488-B0EF-C2B8A48C0817}"/>
              </a:ext>
            </a:extLst>
          </p:cNvPr>
          <p:cNvSpPr>
            <a:spLocks noGrp="1"/>
          </p:cNvSpPr>
          <p:nvPr>
            <p:ph idx="1"/>
          </p:nvPr>
        </p:nvSpPr>
        <p:spPr>
          <a:xfrm>
            <a:off x="221382" y="1825625"/>
            <a:ext cx="4077904" cy="4269670"/>
          </a:xfrm>
        </p:spPr>
        <p:txBody>
          <a:bodyPr>
            <a:normAutofit/>
          </a:bodyPr>
          <a:lstStyle/>
          <a:p>
            <a:r>
              <a:rPr lang="de-DE" sz="2000" dirty="0"/>
              <a:t>Lasten der Coronakrise riesig und extrem ungleich verteilt</a:t>
            </a:r>
          </a:p>
          <a:p>
            <a:r>
              <a:rPr lang="de-DE" sz="2000" dirty="0"/>
              <a:t>Wer trug die Lasten?</a:t>
            </a:r>
          </a:p>
          <a:p>
            <a:pPr lvl="1"/>
            <a:r>
              <a:rPr lang="de-DE" sz="1800" dirty="0"/>
              <a:t>Essenzielle, anstrengende und gefährdete Jobs, insbesondere das Gesundheitspersonal</a:t>
            </a:r>
          </a:p>
          <a:p>
            <a:pPr lvl="1"/>
            <a:r>
              <a:rPr lang="de-DE" sz="1800" dirty="0"/>
              <a:t>Personen, die kein Homeoffice machen konnten</a:t>
            </a:r>
          </a:p>
          <a:p>
            <a:pPr lvl="1"/>
            <a:r>
              <a:rPr lang="de-DE" sz="1800" dirty="0"/>
              <a:t>Alte Menschen und Risikogruppen</a:t>
            </a:r>
          </a:p>
          <a:p>
            <a:pPr lvl="1"/>
            <a:r>
              <a:rPr lang="de-DE" sz="1800" dirty="0"/>
              <a:t>Kinder und Eltern, v.a. Alleinerziehende</a:t>
            </a:r>
          </a:p>
          <a:p>
            <a:pPr lvl="1"/>
            <a:r>
              <a:rPr lang="de-DE" sz="1800" dirty="0"/>
              <a:t>Prekär Beschäftigte</a:t>
            </a:r>
            <a:endParaRPr lang="en-GB" sz="2400" dirty="0"/>
          </a:p>
        </p:txBody>
      </p:sp>
      <p:sp>
        <p:nvSpPr>
          <p:cNvPr id="4" name="Date Placeholder 3">
            <a:extLst>
              <a:ext uri="{FF2B5EF4-FFF2-40B4-BE49-F238E27FC236}">
                <a16:creationId xmlns:a16="http://schemas.microsoft.com/office/drawing/2014/main" id="{EE836BBA-3227-402B-8BE5-3EC9A617803F}"/>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68501BE4-189B-4631-BE42-E9A605DB8A61}"/>
              </a:ext>
            </a:extLst>
          </p:cNvPr>
          <p:cNvSpPr>
            <a:spLocks noGrp="1"/>
          </p:cNvSpPr>
          <p:nvPr>
            <p:ph type="sldNum" sz="quarter" idx="12"/>
          </p:nvPr>
        </p:nvSpPr>
        <p:spPr/>
        <p:txBody>
          <a:bodyPr/>
          <a:lstStyle/>
          <a:p>
            <a:fld id="{3BCEFD86-2525-4952-84D0-968E03961A76}" type="slidenum">
              <a:rPr lang="de-DE" smtClean="0"/>
              <a:t>43</a:t>
            </a:fld>
            <a:endParaRPr lang="de-DE"/>
          </a:p>
        </p:txBody>
      </p:sp>
      <p:graphicFrame>
        <p:nvGraphicFramePr>
          <p:cNvPr id="7" name="Objekt 3">
            <a:extLst>
              <a:ext uri="{FF2B5EF4-FFF2-40B4-BE49-F238E27FC236}">
                <a16:creationId xmlns:a16="http://schemas.microsoft.com/office/drawing/2014/main" id="{3DBD7FA1-C453-45B9-B493-A08F86917F26}"/>
              </a:ext>
            </a:extLst>
          </p:cNvPr>
          <p:cNvGraphicFramePr>
            <a:graphicFrameLocks noChangeAspect="1"/>
          </p:cNvGraphicFramePr>
          <p:nvPr>
            <p:extLst>
              <p:ext uri="{D42A27DB-BD31-4B8C-83A1-F6EECF244321}">
                <p14:modId xmlns:p14="http://schemas.microsoft.com/office/powerpoint/2010/main" val="3629929308"/>
              </p:ext>
            </p:extLst>
          </p:nvPr>
        </p:nvGraphicFramePr>
        <p:xfrm>
          <a:off x="10114959" y="-173253"/>
          <a:ext cx="3794883" cy="2846162"/>
        </p:xfrm>
        <a:graphic>
          <a:graphicData uri="http://schemas.openxmlformats.org/presentationml/2006/ole">
            <mc:AlternateContent xmlns:mc="http://schemas.openxmlformats.org/markup-compatibility/2006">
              <mc:Choice xmlns:v="urn:schemas-microsoft-com:vml" Requires="v">
                <p:oleObj name="Acrobat Document" r:id="rId2" imgW="4000475" imgH="3000078" progId="AcroExch.Document.7">
                  <p:embed/>
                </p:oleObj>
              </mc:Choice>
              <mc:Fallback>
                <p:oleObj name="Acrobat Document" r:id="rId2" imgW="4000475" imgH="3000078" progId="AcroExch.Document.7">
                  <p:embed/>
                  <p:pic>
                    <p:nvPicPr>
                      <p:cNvPr id="4" name="Objekt 3"/>
                      <p:cNvPicPr/>
                      <p:nvPr/>
                    </p:nvPicPr>
                    <p:blipFill>
                      <a:blip r:embed="rId3"/>
                      <a:stretch>
                        <a:fillRect/>
                      </a:stretch>
                    </p:blipFill>
                    <p:spPr>
                      <a:xfrm>
                        <a:off x="10114959" y="-173253"/>
                        <a:ext cx="3794883" cy="2846162"/>
                      </a:xfrm>
                      <a:prstGeom prst="rect">
                        <a:avLst/>
                      </a:prstGeom>
                    </p:spPr>
                  </p:pic>
                </p:oleObj>
              </mc:Fallback>
            </mc:AlternateContent>
          </a:graphicData>
        </a:graphic>
      </p:graphicFrame>
      <p:sp>
        <p:nvSpPr>
          <p:cNvPr id="8" name="Content Placeholder 2">
            <a:extLst>
              <a:ext uri="{FF2B5EF4-FFF2-40B4-BE49-F238E27FC236}">
                <a16:creationId xmlns:a16="http://schemas.microsoft.com/office/drawing/2014/main" id="{4191AB0E-1239-4B5F-A39F-1F75BB801BFD}"/>
              </a:ext>
            </a:extLst>
          </p:cNvPr>
          <p:cNvSpPr txBox="1">
            <a:spLocks/>
          </p:cNvSpPr>
          <p:nvPr/>
        </p:nvSpPr>
        <p:spPr>
          <a:xfrm>
            <a:off x="4486441" y="1743957"/>
            <a:ext cx="33254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Extremer Reichtum in den Händen Weniger</a:t>
            </a:r>
          </a:p>
          <a:p>
            <a:r>
              <a:rPr lang="de-DE" sz="2000" dirty="0"/>
              <a:t>Profiteur*innen der Corona-Krise</a:t>
            </a:r>
          </a:p>
          <a:p>
            <a:pPr lvl="1"/>
            <a:r>
              <a:rPr lang="de-DE" sz="1800" dirty="0"/>
              <a:t>10 reichste Österreicher haben während Corona ihr Vermögen um 30% gesteigert</a:t>
            </a:r>
          </a:p>
          <a:p>
            <a:pPr>
              <a:spcBef>
                <a:spcPts val="1800"/>
              </a:spcBef>
            </a:pPr>
            <a:r>
              <a:rPr lang="de-DE" sz="2000" dirty="0"/>
              <a:t>Reichtum schützt </a:t>
            </a:r>
          </a:p>
          <a:p>
            <a:pPr lvl="1"/>
            <a:r>
              <a:rPr lang="de-DE" sz="1600" dirty="0"/>
              <a:t>Pandemie lässt sich mit Villen, Yachten, Privatjets </a:t>
            </a:r>
            <a:br>
              <a:rPr lang="de-DE" sz="1600" dirty="0"/>
            </a:br>
            <a:r>
              <a:rPr lang="de-DE" sz="1600" dirty="0"/>
              <a:t>und Hausangestellten leichter überstehen</a:t>
            </a:r>
          </a:p>
          <a:p>
            <a:endParaRPr lang="en-GB" dirty="0"/>
          </a:p>
        </p:txBody>
      </p:sp>
      <p:sp>
        <p:nvSpPr>
          <p:cNvPr id="9" name="Content Placeholder 2">
            <a:extLst>
              <a:ext uri="{FF2B5EF4-FFF2-40B4-BE49-F238E27FC236}">
                <a16:creationId xmlns:a16="http://schemas.microsoft.com/office/drawing/2014/main" id="{D1A07477-DFF9-4B73-908E-8399938F96A0}"/>
              </a:ext>
            </a:extLst>
          </p:cNvPr>
          <p:cNvSpPr txBox="1">
            <a:spLocks/>
          </p:cNvSpPr>
          <p:nvPr/>
        </p:nvSpPr>
        <p:spPr>
          <a:xfrm>
            <a:off x="7892716" y="1825625"/>
            <a:ext cx="422549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Hohe Kosten der Corona-Krise</a:t>
            </a:r>
          </a:p>
          <a:p>
            <a:r>
              <a:rPr lang="de-DE" sz="2000" dirty="0"/>
              <a:t>Gefahr einer Kürzungspolitik</a:t>
            </a:r>
          </a:p>
          <a:p>
            <a:r>
              <a:rPr lang="de-DE" sz="2000" dirty="0"/>
              <a:t>Lehre aus der Finanz-&amp; Eurokrise</a:t>
            </a:r>
          </a:p>
          <a:p>
            <a:endParaRPr lang="de-DE" sz="2000" dirty="0"/>
          </a:p>
          <a:p>
            <a:r>
              <a:rPr lang="de-DE" sz="2000" dirty="0"/>
              <a:t>Über Corona hinaus: </a:t>
            </a:r>
            <a:br>
              <a:rPr lang="de-DE" sz="2000" dirty="0"/>
            </a:br>
            <a:r>
              <a:rPr lang="de-DE" sz="2000" dirty="0"/>
              <a:t>Viel Geld für sozial-ökologischen </a:t>
            </a:r>
            <a:br>
              <a:rPr lang="de-DE" sz="2000" dirty="0"/>
            </a:br>
            <a:r>
              <a:rPr lang="de-DE" sz="2000" dirty="0"/>
              <a:t>Umbau nötig</a:t>
            </a:r>
          </a:p>
          <a:p>
            <a:endParaRPr lang="en-GB" dirty="0"/>
          </a:p>
        </p:txBody>
      </p:sp>
      <p:sp>
        <p:nvSpPr>
          <p:cNvPr id="10" name="Footer Placeholder 9">
            <a:extLst>
              <a:ext uri="{FF2B5EF4-FFF2-40B4-BE49-F238E27FC236}">
                <a16:creationId xmlns:a16="http://schemas.microsoft.com/office/drawing/2014/main" id="{F3949758-8270-4F08-9A02-4946D6448786}"/>
              </a:ext>
            </a:extLst>
          </p:cNvPr>
          <p:cNvSpPr>
            <a:spLocks noGrp="1"/>
          </p:cNvSpPr>
          <p:nvPr>
            <p:ph type="ftr" sz="quarter" idx="11"/>
          </p:nvPr>
        </p:nvSpPr>
        <p:spPr/>
        <p:txBody>
          <a:bodyPr/>
          <a:lstStyle/>
          <a:p>
            <a:r>
              <a:rPr lang="de-DE" dirty="0"/>
              <a:t>Steuergerechtigkeit und Ungleichheit | Kai J. Lingnau</a:t>
            </a:r>
          </a:p>
        </p:txBody>
      </p:sp>
    </p:spTree>
    <p:extLst>
      <p:ext uri="{BB962C8B-B14F-4D97-AF65-F5344CB8AC3E}">
        <p14:creationId xmlns:p14="http://schemas.microsoft.com/office/powerpoint/2010/main" val="40473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50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75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fade">
                                      <p:cBhvr>
                                        <p:cTn id="44" dur="1000"/>
                                        <p:tgtEl>
                                          <p:spTgt spid="8">
                                            <p:txEl>
                                              <p:pRg st="0" end="0"/>
                                            </p:txEl>
                                          </p:spTgt>
                                        </p:tgtEl>
                                      </p:cBhvr>
                                    </p:animEffect>
                                    <p:anim calcmode="lin" valueType="num">
                                      <p:cBhvr>
                                        <p:cTn id="4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500"/>
                                  </p:stCondLst>
                                  <p:childTnLst>
                                    <p:set>
                                      <p:cBhvr>
                                        <p:cTn id="48" dur="1" fill="hold">
                                          <p:stCondLst>
                                            <p:cond delay="0"/>
                                          </p:stCondLst>
                                        </p:cTn>
                                        <p:tgtEl>
                                          <p:spTgt spid="8">
                                            <p:txEl>
                                              <p:pRg st="1" end="1"/>
                                            </p:txEl>
                                          </p:spTgt>
                                        </p:tgtEl>
                                        <p:attrNameLst>
                                          <p:attrName>style.visibility</p:attrName>
                                        </p:attrNameLst>
                                      </p:cBhvr>
                                      <p:to>
                                        <p:strVal val="visible"/>
                                      </p:to>
                                    </p:set>
                                    <p:animEffect transition="in" filter="fade">
                                      <p:cBhvr>
                                        <p:cTn id="49" dur="1000"/>
                                        <p:tgtEl>
                                          <p:spTgt spid="8">
                                            <p:txEl>
                                              <p:pRg st="1" end="1"/>
                                            </p:txEl>
                                          </p:spTgt>
                                        </p:tgtEl>
                                      </p:cBhvr>
                                    </p:animEffect>
                                    <p:anim calcmode="lin" valueType="num">
                                      <p:cBhvr>
                                        <p:cTn id="5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750"/>
                                  </p:stCondLst>
                                  <p:childTnLst>
                                    <p:set>
                                      <p:cBhvr>
                                        <p:cTn id="53" dur="1" fill="hold">
                                          <p:stCondLst>
                                            <p:cond delay="0"/>
                                          </p:stCondLst>
                                        </p:cTn>
                                        <p:tgtEl>
                                          <p:spTgt spid="8">
                                            <p:txEl>
                                              <p:pRg st="2" end="2"/>
                                            </p:txEl>
                                          </p:spTgt>
                                        </p:tgtEl>
                                        <p:attrNameLst>
                                          <p:attrName>style.visibility</p:attrName>
                                        </p:attrNameLst>
                                      </p:cBhvr>
                                      <p:to>
                                        <p:strVal val="visible"/>
                                      </p:to>
                                    </p:set>
                                    <p:animEffect transition="in" filter="fade">
                                      <p:cBhvr>
                                        <p:cTn id="54" dur="1000"/>
                                        <p:tgtEl>
                                          <p:spTgt spid="8">
                                            <p:txEl>
                                              <p:pRg st="2" end="2"/>
                                            </p:txEl>
                                          </p:spTgt>
                                        </p:tgtEl>
                                      </p:cBhvr>
                                    </p:animEffect>
                                    <p:anim calcmode="lin" valueType="num">
                                      <p:cBhvr>
                                        <p:cTn id="5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5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1250"/>
                                  </p:stCondLst>
                                  <p:childTnLst>
                                    <p:set>
                                      <p:cBhvr>
                                        <p:cTn id="58" dur="1" fill="hold">
                                          <p:stCondLst>
                                            <p:cond delay="0"/>
                                          </p:stCondLst>
                                        </p:cTn>
                                        <p:tgtEl>
                                          <p:spTgt spid="8">
                                            <p:txEl>
                                              <p:pRg st="3" end="3"/>
                                            </p:txEl>
                                          </p:spTgt>
                                        </p:tgtEl>
                                        <p:attrNameLst>
                                          <p:attrName>style.visibility</p:attrName>
                                        </p:attrNameLst>
                                      </p:cBhvr>
                                      <p:to>
                                        <p:strVal val="visible"/>
                                      </p:to>
                                    </p:set>
                                    <p:animEffect transition="in" filter="fade">
                                      <p:cBhvr>
                                        <p:cTn id="59" dur="1000"/>
                                        <p:tgtEl>
                                          <p:spTgt spid="8">
                                            <p:txEl>
                                              <p:pRg st="3" end="3"/>
                                            </p:txEl>
                                          </p:spTgt>
                                        </p:tgtEl>
                                      </p:cBhvr>
                                    </p:animEffect>
                                    <p:anim calcmode="lin" valueType="num">
                                      <p:cBhvr>
                                        <p:cTn id="6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61" dur="1000" fill="hold"/>
                                        <p:tgtEl>
                                          <p:spTgt spid="8">
                                            <p:txEl>
                                              <p:pRg st="3" end="3"/>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1500"/>
                                  </p:stCondLst>
                                  <p:childTnLst>
                                    <p:set>
                                      <p:cBhvr>
                                        <p:cTn id="63" dur="1" fill="hold">
                                          <p:stCondLst>
                                            <p:cond delay="0"/>
                                          </p:stCondLst>
                                        </p:cTn>
                                        <p:tgtEl>
                                          <p:spTgt spid="8">
                                            <p:txEl>
                                              <p:pRg st="4" end="4"/>
                                            </p:txEl>
                                          </p:spTgt>
                                        </p:tgtEl>
                                        <p:attrNameLst>
                                          <p:attrName>style.visibility</p:attrName>
                                        </p:attrNameLst>
                                      </p:cBhvr>
                                      <p:to>
                                        <p:strVal val="visible"/>
                                      </p:to>
                                    </p:set>
                                    <p:animEffect transition="in" filter="fade">
                                      <p:cBhvr>
                                        <p:cTn id="64" dur="1000"/>
                                        <p:tgtEl>
                                          <p:spTgt spid="8">
                                            <p:txEl>
                                              <p:pRg st="4" end="4"/>
                                            </p:txEl>
                                          </p:spTgt>
                                        </p:tgtEl>
                                      </p:cBhvr>
                                    </p:animEffect>
                                    <p:anim calcmode="lin" valueType="num">
                                      <p:cBhvr>
                                        <p:cTn id="6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6"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
                                            <p:txEl>
                                              <p:pRg st="0" end="0"/>
                                            </p:txEl>
                                          </p:spTgt>
                                        </p:tgtEl>
                                        <p:attrNameLst>
                                          <p:attrName>style.visibility</p:attrName>
                                        </p:attrNameLst>
                                      </p:cBhvr>
                                      <p:to>
                                        <p:strVal val="visible"/>
                                      </p:to>
                                    </p:set>
                                    <p:animEffect transition="in" filter="fade">
                                      <p:cBhvr>
                                        <p:cTn id="71" dur="1000"/>
                                        <p:tgtEl>
                                          <p:spTgt spid="9">
                                            <p:txEl>
                                              <p:pRg st="0" end="0"/>
                                            </p:txEl>
                                          </p:spTgt>
                                        </p:tgtEl>
                                      </p:cBhvr>
                                    </p:animEffect>
                                    <p:anim calcmode="lin" valueType="num">
                                      <p:cBhvr>
                                        <p:cTn id="7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9">
                                            <p:txEl>
                                              <p:pRg st="0" end="0"/>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1250"/>
                                  </p:stCondLst>
                                  <p:childTnLst>
                                    <p:set>
                                      <p:cBhvr>
                                        <p:cTn id="75" dur="1" fill="hold">
                                          <p:stCondLst>
                                            <p:cond delay="0"/>
                                          </p:stCondLst>
                                        </p:cTn>
                                        <p:tgtEl>
                                          <p:spTgt spid="9">
                                            <p:txEl>
                                              <p:pRg st="1" end="1"/>
                                            </p:txEl>
                                          </p:spTgt>
                                        </p:tgtEl>
                                        <p:attrNameLst>
                                          <p:attrName>style.visibility</p:attrName>
                                        </p:attrNameLst>
                                      </p:cBhvr>
                                      <p:to>
                                        <p:strVal val="visible"/>
                                      </p:to>
                                    </p:set>
                                    <p:animEffect transition="in" filter="fade">
                                      <p:cBhvr>
                                        <p:cTn id="76" dur="1000"/>
                                        <p:tgtEl>
                                          <p:spTgt spid="9">
                                            <p:txEl>
                                              <p:pRg st="1" end="1"/>
                                            </p:txEl>
                                          </p:spTgt>
                                        </p:tgtEl>
                                      </p:cBhvr>
                                    </p:animEffect>
                                    <p:anim calcmode="lin" valueType="num">
                                      <p:cBhvr>
                                        <p:cTn id="7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78" dur="1000" fill="hold"/>
                                        <p:tgtEl>
                                          <p:spTgt spid="9">
                                            <p:txEl>
                                              <p:pRg st="1" end="1"/>
                                            </p:txEl>
                                          </p:spTgt>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1500"/>
                                  </p:stCondLst>
                                  <p:childTnLst>
                                    <p:set>
                                      <p:cBhvr>
                                        <p:cTn id="80" dur="1" fill="hold">
                                          <p:stCondLst>
                                            <p:cond delay="0"/>
                                          </p:stCondLst>
                                        </p:cTn>
                                        <p:tgtEl>
                                          <p:spTgt spid="9">
                                            <p:txEl>
                                              <p:pRg st="2" end="2"/>
                                            </p:txEl>
                                          </p:spTgt>
                                        </p:tgtEl>
                                        <p:attrNameLst>
                                          <p:attrName>style.visibility</p:attrName>
                                        </p:attrNameLst>
                                      </p:cBhvr>
                                      <p:to>
                                        <p:strVal val="visible"/>
                                      </p:to>
                                    </p:set>
                                    <p:animEffect transition="in" filter="fade">
                                      <p:cBhvr>
                                        <p:cTn id="81" dur="1000"/>
                                        <p:tgtEl>
                                          <p:spTgt spid="9">
                                            <p:txEl>
                                              <p:pRg st="2" end="2"/>
                                            </p:txEl>
                                          </p:spTgt>
                                        </p:tgtEl>
                                      </p:cBhvr>
                                    </p:animEffect>
                                    <p:anim calcmode="lin" valueType="num">
                                      <p:cBhvr>
                                        <p:cTn id="8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83" dur="1000" fill="hold"/>
                                        <p:tgtEl>
                                          <p:spTgt spid="9">
                                            <p:txEl>
                                              <p:pRg st="2" end="2"/>
                                            </p:txEl>
                                          </p:spTgt>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1750"/>
                                  </p:stCondLst>
                                  <p:childTnLst>
                                    <p:set>
                                      <p:cBhvr>
                                        <p:cTn id="85" dur="1" fill="hold">
                                          <p:stCondLst>
                                            <p:cond delay="0"/>
                                          </p:stCondLst>
                                        </p:cTn>
                                        <p:tgtEl>
                                          <p:spTgt spid="9">
                                            <p:txEl>
                                              <p:pRg st="4" end="4"/>
                                            </p:txEl>
                                          </p:spTgt>
                                        </p:tgtEl>
                                        <p:attrNameLst>
                                          <p:attrName>style.visibility</p:attrName>
                                        </p:attrNameLst>
                                      </p:cBhvr>
                                      <p:to>
                                        <p:strVal val="visible"/>
                                      </p:to>
                                    </p:set>
                                    <p:animEffect transition="in" filter="fade">
                                      <p:cBhvr>
                                        <p:cTn id="86" dur="1000"/>
                                        <p:tgtEl>
                                          <p:spTgt spid="9">
                                            <p:txEl>
                                              <p:pRg st="4" end="4"/>
                                            </p:txEl>
                                          </p:spTgt>
                                        </p:tgtEl>
                                      </p:cBhvr>
                                    </p:animEffect>
                                    <p:anim calcmode="lin" valueType="num">
                                      <p:cBhvr>
                                        <p:cTn id="87"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8"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5B8E8-6316-4E94-B4EF-32F436772B45}"/>
              </a:ext>
            </a:extLst>
          </p:cNvPr>
          <p:cNvSpPr>
            <a:spLocks noGrp="1"/>
          </p:cNvSpPr>
          <p:nvPr>
            <p:ph type="title"/>
          </p:nvPr>
        </p:nvSpPr>
        <p:spPr/>
        <p:txBody>
          <a:bodyPr/>
          <a:lstStyle/>
          <a:p>
            <a:r>
              <a:rPr lang="de-DE" dirty="0"/>
              <a:t>Lastenausgleich – Historisches Vorbild</a:t>
            </a:r>
            <a:endParaRPr lang="en-GB" dirty="0"/>
          </a:p>
        </p:txBody>
      </p:sp>
      <p:sp>
        <p:nvSpPr>
          <p:cNvPr id="3" name="Content Placeholder 2">
            <a:extLst>
              <a:ext uri="{FF2B5EF4-FFF2-40B4-BE49-F238E27FC236}">
                <a16:creationId xmlns:a16="http://schemas.microsoft.com/office/drawing/2014/main" id="{3B19AAC5-3802-4187-9D30-297655801F93}"/>
              </a:ext>
            </a:extLst>
          </p:cNvPr>
          <p:cNvSpPr>
            <a:spLocks noGrp="1"/>
          </p:cNvSpPr>
          <p:nvPr>
            <p:ph idx="1"/>
          </p:nvPr>
        </p:nvSpPr>
        <p:spPr/>
        <p:txBody>
          <a:bodyPr/>
          <a:lstStyle/>
          <a:p>
            <a:pPr marL="0" indent="0">
              <a:buNone/>
            </a:pPr>
            <a:r>
              <a:rPr lang="de-DE" dirty="0"/>
              <a:t>Deutscher Lastenausgleich nach dem 2. Weltkrieg</a:t>
            </a:r>
          </a:p>
          <a:p>
            <a:pPr lvl="1"/>
            <a:r>
              <a:rPr lang="de-DE" dirty="0"/>
              <a:t>50% des Gesamtvermögens</a:t>
            </a:r>
          </a:p>
          <a:p>
            <a:pPr lvl="1"/>
            <a:r>
              <a:rPr lang="de-DE" dirty="0"/>
              <a:t>über 30 Jahre gestreckt</a:t>
            </a:r>
          </a:p>
          <a:p>
            <a:endParaRPr lang="en-GB" dirty="0"/>
          </a:p>
        </p:txBody>
      </p:sp>
      <p:sp>
        <p:nvSpPr>
          <p:cNvPr id="4" name="Date Placeholder 3">
            <a:extLst>
              <a:ext uri="{FF2B5EF4-FFF2-40B4-BE49-F238E27FC236}">
                <a16:creationId xmlns:a16="http://schemas.microsoft.com/office/drawing/2014/main" id="{27FB9128-BEAD-4381-B5ED-35EF91E4B736}"/>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6988B688-26FF-4589-90F7-CD734E7CB93B}"/>
              </a:ext>
            </a:extLst>
          </p:cNvPr>
          <p:cNvSpPr>
            <a:spLocks noGrp="1"/>
          </p:cNvSpPr>
          <p:nvPr>
            <p:ph type="sldNum" sz="quarter" idx="12"/>
          </p:nvPr>
        </p:nvSpPr>
        <p:spPr/>
        <p:txBody>
          <a:bodyPr/>
          <a:lstStyle/>
          <a:p>
            <a:fld id="{3BCEFD86-2525-4952-84D0-968E03961A76}" type="slidenum">
              <a:rPr lang="de-DE" smtClean="0"/>
              <a:t>44</a:t>
            </a:fld>
            <a:endParaRPr lang="de-DE"/>
          </a:p>
        </p:txBody>
      </p:sp>
      <p:pic>
        <p:nvPicPr>
          <p:cNvPr id="7" name="Grafik 1">
            <a:extLst>
              <a:ext uri="{FF2B5EF4-FFF2-40B4-BE49-F238E27FC236}">
                <a16:creationId xmlns:a16="http://schemas.microsoft.com/office/drawing/2014/main" id="{6422EB55-A3A8-4D3B-BCA5-32AB47075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342" y="3463289"/>
            <a:ext cx="3609058" cy="2498579"/>
          </a:xfrm>
          <a:prstGeom prst="rect">
            <a:avLst/>
          </a:prstGeom>
          <a:ln>
            <a:solidFill>
              <a:schemeClr val="tx1"/>
            </a:solidFill>
          </a:ln>
        </p:spPr>
      </p:pic>
      <p:sp>
        <p:nvSpPr>
          <p:cNvPr id="8" name="Textfeld 2">
            <a:extLst>
              <a:ext uri="{FF2B5EF4-FFF2-40B4-BE49-F238E27FC236}">
                <a16:creationId xmlns:a16="http://schemas.microsoft.com/office/drawing/2014/main" id="{2696685D-A3E2-4BF9-90EE-4CCDF6138985}"/>
              </a:ext>
            </a:extLst>
          </p:cNvPr>
          <p:cNvSpPr txBox="1"/>
          <p:nvPr/>
        </p:nvSpPr>
        <p:spPr>
          <a:xfrm>
            <a:off x="5322755" y="2557429"/>
            <a:ext cx="6545396" cy="2862322"/>
          </a:xfrm>
          <a:prstGeom prst="rect">
            <a:avLst/>
          </a:prstGeom>
          <a:noFill/>
        </p:spPr>
        <p:txBody>
          <a:bodyPr wrap="square" rtlCol="0">
            <a:spAutoFit/>
          </a:bodyPr>
          <a:lstStyle/>
          <a:p>
            <a:pPr>
              <a:buClr>
                <a:schemeClr val="accent2"/>
              </a:buClr>
              <a:buSzPct val="120000"/>
            </a:pPr>
            <a:r>
              <a:rPr lang="de-DE" altLang="de-DE" i="1" dirty="0">
                <a:latin typeface="Arial" charset="0"/>
                <a:ea typeface="Arial" charset="0"/>
                <a:cs typeface="Arial" charset="0"/>
              </a:rPr>
              <a:t>„Insgesamt erbrachte die Vermögensabgabe ein Aufkommen von (…) 60 Prozent des Bruttoinlandsprodukts von 1952. Entsprechend hatten die Lastenausgleichsabgaben in den 50er Jahren auch gesamtwirtschaftlich ein spürbares Gewicht. (…)</a:t>
            </a:r>
            <a:br>
              <a:rPr lang="de-DE" altLang="de-DE" i="1" dirty="0">
                <a:latin typeface="Arial" charset="0"/>
                <a:ea typeface="Arial" charset="0"/>
                <a:cs typeface="Arial" charset="0"/>
              </a:rPr>
            </a:br>
            <a:r>
              <a:rPr lang="de-DE" altLang="de-DE" i="1" dirty="0">
                <a:latin typeface="Arial" charset="0"/>
                <a:ea typeface="Arial" charset="0"/>
                <a:cs typeface="Arial" charset="0"/>
              </a:rPr>
              <a:t>Zugleich gelang es, nennenswerte Mittel für den Wiederaufbau und die Integration der Vertriebenen und Flüchtlinge zu mobilisieren. Insoweit war der Lastenausgleich ein finanz-, wirtschafts- und sozialpolitischer Erfolg.“ </a:t>
            </a:r>
            <a:r>
              <a:rPr lang="de-DE" altLang="de-DE" sz="1200" dirty="0">
                <a:latin typeface="Arial" charset="0"/>
                <a:ea typeface="Arial" charset="0"/>
                <a:cs typeface="Arial" charset="0"/>
              </a:rPr>
              <a:t>(Bach 2012: 6f)</a:t>
            </a:r>
          </a:p>
          <a:p>
            <a:pPr>
              <a:buClr>
                <a:schemeClr val="accent2"/>
              </a:buClr>
              <a:buSzPct val="120000"/>
            </a:pPr>
            <a:endParaRPr lang="de-DE" dirty="0"/>
          </a:p>
        </p:txBody>
      </p:sp>
      <p:sp>
        <p:nvSpPr>
          <p:cNvPr id="9" name="TextBox 8">
            <a:extLst>
              <a:ext uri="{FF2B5EF4-FFF2-40B4-BE49-F238E27FC236}">
                <a16:creationId xmlns:a16="http://schemas.microsoft.com/office/drawing/2014/main" id="{FEC70DBF-441A-4B98-AAD8-E6ADB6C2B00E}"/>
              </a:ext>
            </a:extLst>
          </p:cNvPr>
          <p:cNvSpPr txBox="1"/>
          <p:nvPr/>
        </p:nvSpPr>
        <p:spPr>
          <a:xfrm>
            <a:off x="5339166" y="5335942"/>
            <a:ext cx="6335846" cy="646331"/>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Lastenausgleiche gab es in vielen Ländern Europas nach dem 1. Weltkrieg - auch in Österreich.</a:t>
            </a:r>
            <a:endParaRPr lang="en-GB" dirty="0">
              <a:latin typeface="Arial" panose="020B0604020202020204" pitchFamily="34" charset="0"/>
              <a:cs typeface="Arial" panose="020B0604020202020204" pitchFamily="34" charset="0"/>
            </a:endParaRPr>
          </a:p>
        </p:txBody>
      </p:sp>
      <p:sp>
        <p:nvSpPr>
          <p:cNvPr id="10" name="Footer Placeholder 9">
            <a:extLst>
              <a:ext uri="{FF2B5EF4-FFF2-40B4-BE49-F238E27FC236}">
                <a16:creationId xmlns:a16="http://schemas.microsoft.com/office/drawing/2014/main" id="{0B02938C-5815-46D0-9956-1B4D5B508014}"/>
              </a:ext>
            </a:extLst>
          </p:cNvPr>
          <p:cNvSpPr>
            <a:spLocks noGrp="1"/>
          </p:cNvSpPr>
          <p:nvPr>
            <p:ph type="ftr" sz="quarter" idx="11"/>
          </p:nvPr>
        </p:nvSpPr>
        <p:spPr/>
        <p:txBody>
          <a:bodyPr/>
          <a:lstStyle/>
          <a:p>
            <a:r>
              <a:rPr lang="de-DE"/>
              <a:t>Steuergerechtigkeit und Ungleichheit | Kai J. Lingnau</a:t>
            </a:r>
          </a:p>
        </p:txBody>
      </p:sp>
    </p:spTree>
    <p:extLst>
      <p:ext uri="{BB962C8B-B14F-4D97-AF65-F5344CB8AC3E}">
        <p14:creationId xmlns:p14="http://schemas.microsoft.com/office/powerpoint/2010/main" val="330046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C74B6A-36AA-4CBF-A74E-2ACD1FBBCF70}"/>
              </a:ext>
            </a:extLst>
          </p:cNvPr>
          <p:cNvSpPr>
            <a:spLocks noGrp="1"/>
          </p:cNvSpPr>
          <p:nvPr>
            <p:ph type="title"/>
          </p:nvPr>
        </p:nvSpPr>
        <p:spPr/>
        <p:txBody>
          <a:bodyPr/>
          <a:lstStyle/>
          <a:p>
            <a:r>
              <a:rPr lang="de-DE" dirty="0"/>
              <a:t>Diskussion um Vermögenssteuern</a:t>
            </a:r>
            <a:endParaRPr lang="de-AT" dirty="0"/>
          </a:p>
        </p:txBody>
      </p:sp>
      <p:sp>
        <p:nvSpPr>
          <p:cNvPr id="3" name="Textplatzhalter 2">
            <a:extLst>
              <a:ext uri="{FF2B5EF4-FFF2-40B4-BE49-F238E27FC236}">
                <a16:creationId xmlns:a16="http://schemas.microsoft.com/office/drawing/2014/main" id="{EBF1894D-6DA2-4837-8FB4-D7F26BE5532F}"/>
              </a:ext>
            </a:extLst>
          </p:cNvPr>
          <p:cNvSpPr>
            <a:spLocks noGrp="1"/>
          </p:cNvSpPr>
          <p:nvPr>
            <p:ph type="body" idx="1"/>
          </p:nvPr>
        </p:nvSpPr>
        <p:spPr/>
        <p:txBody>
          <a:bodyPr/>
          <a:lstStyle/>
          <a:p>
            <a:endParaRPr lang="de-AT"/>
          </a:p>
        </p:txBody>
      </p:sp>
      <p:sp>
        <p:nvSpPr>
          <p:cNvPr id="4" name="Datumsplatzhalter 3">
            <a:extLst>
              <a:ext uri="{FF2B5EF4-FFF2-40B4-BE49-F238E27FC236}">
                <a16:creationId xmlns:a16="http://schemas.microsoft.com/office/drawing/2014/main" id="{6A071261-3045-4852-B592-7C1C87FB2C4D}"/>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2318AAA6-1F1C-447F-B649-66BDAFC324EE}"/>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BCF6CB25-5BE4-4328-B863-0957F7E2F7E0}"/>
              </a:ext>
            </a:extLst>
          </p:cNvPr>
          <p:cNvSpPr>
            <a:spLocks noGrp="1"/>
          </p:cNvSpPr>
          <p:nvPr>
            <p:ph type="sldNum" sz="quarter" idx="12"/>
          </p:nvPr>
        </p:nvSpPr>
        <p:spPr/>
        <p:txBody>
          <a:bodyPr/>
          <a:lstStyle/>
          <a:p>
            <a:fld id="{3BCEFD86-2525-4952-84D0-968E03961A76}" type="slidenum">
              <a:rPr lang="de-DE" smtClean="0"/>
              <a:t>45</a:t>
            </a:fld>
            <a:endParaRPr lang="de-DE"/>
          </a:p>
        </p:txBody>
      </p:sp>
    </p:spTree>
    <p:extLst>
      <p:ext uri="{BB962C8B-B14F-4D97-AF65-F5344CB8AC3E}">
        <p14:creationId xmlns:p14="http://schemas.microsoft.com/office/powerpoint/2010/main" val="384953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D1C040-F8F8-4955-B0B6-CDCF74DCD853}"/>
              </a:ext>
            </a:extLst>
          </p:cNvPr>
          <p:cNvSpPr>
            <a:spLocks noGrp="1"/>
          </p:cNvSpPr>
          <p:nvPr>
            <p:ph type="title"/>
          </p:nvPr>
        </p:nvSpPr>
        <p:spPr/>
        <p:txBody>
          <a:bodyPr/>
          <a:lstStyle/>
          <a:p>
            <a:r>
              <a:rPr lang="de-DE" dirty="0"/>
              <a:t>Reichtum als Gefahr für die Demokratie</a:t>
            </a:r>
            <a:endParaRPr lang="de-AT" dirty="0"/>
          </a:p>
        </p:txBody>
      </p:sp>
      <p:sp>
        <p:nvSpPr>
          <p:cNvPr id="3" name="Inhaltsplatzhalter 2">
            <a:extLst>
              <a:ext uri="{FF2B5EF4-FFF2-40B4-BE49-F238E27FC236}">
                <a16:creationId xmlns:a16="http://schemas.microsoft.com/office/drawing/2014/main" id="{40D5A992-8BF5-452D-93FD-D32C81A217D3}"/>
              </a:ext>
            </a:extLst>
          </p:cNvPr>
          <p:cNvSpPr>
            <a:spLocks noGrp="1"/>
          </p:cNvSpPr>
          <p:nvPr>
            <p:ph idx="1"/>
          </p:nvPr>
        </p:nvSpPr>
        <p:spPr/>
        <p:txBody>
          <a:bodyPr>
            <a:normAutofit/>
          </a:bodyPr>
          <a:lstStyle/>
          <a:p>
            <a:r>
              <a:rPr lang="de-DE" dirty="0"/>
              <a:t>Reichtum begründet Macht</a:t>
            </a:r>
          </a:p>
          <a:p>
            <a:pPr lvl="1"/>
            <a:r>
              <a:rPr lang="de-DE" dirty="0"/>
              <a:t>Ökonomische Macht</a:t>
            </a:r>
          </a:p>
          <a:p>
            <a:pPr lvl="1"/>
            <a:r>
              <a:rPr lang="de-DE" dirty="0"/>
              <a:t>politische Macht</a:t>
            </a:r>
          </a:p>
          <a:p>
            <a:pPr lvl="1"/>
            <a:r>
              <a:rPr lang="de-DE" dirty="0"/>
              <a:t>gesellschaftliche Macht </a:t>
            </a:r>
          </a:p>
          <a:p>
            <a:pPr lvl="1"/>
            <a:r>
              <a:rPr lang="de-DE" dirty="0"/>
              <a:t>ohne demokratische Kontrolle</a:t>
            </a:r>
          </a:p>
          <a:p>
            <a:endParaRPr lang="de-DE" dirty="0"/>
          </a:p>
          <a:p>
            <a:r>
              <a:rPr lang="de-DE" dirty="0"/>
              <a:t>Kanäle zur politischen Einflussnahme</a:t>
            </a:r>
          </a:p>
          <a:p>
            <a:pPr lvl="1"/>
            <a:r>
              <a:rPr lang="de-DE" dirty="0"/>
              <a:t>Lobbying</a:t>
            </a:r>
          </a:p>
          <a:p>
            <a:pPr lvl="1"/>
            <a:r>
              <a:rPr lang="de-DE" dirty="0"/>
              <a:t>Parteien: Spenden, Drehtüreffekt, eigene Parteien gründen, wirtschaftlicher Druck</a:t>
            </a:r>
          </a:p>
          <a:p>
            <a:pPr lvl="1"/>
            <a:r>
              <a:rPr lang="de-DE" dirty="0"/>
              <a:t>Mediale Macht: Eigene Medien, Finanzierung von “Denkfabriken”</a:t>
            </a:r>
          </a:p>
          <a:p>
            <a:pPr lvl="1"/>
            <a:r>
              <a:rPr lang="de-DE" dirty="0"/>
              <a:t>Korruption</a:t>
            </a:r>
          </a:p>
        </p:txBody>
      </p:sp>
      <p:sp>
        <p:nvSpPr>
          <p:cNvPr id="4" name="Datumsplatzhalter 3">
            <a:extLst>
              <a:ext uri="{FF2B5EF4-FFF2-40B4-BE49-F238E27FC236}">
                <a16:creationId xmlns:a16="http://schemas.microsoft.com/office/drawing/2014/main" id="{7FEF770E-B1D2-41A3-89FA-CE307A31B676}"/>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07C9F473-1C0B-4F40-988E-6322B1457024}"/>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0988D8BA-1F7C-4912-ACCA-532BFDCD6C7A}"/>
              </a:ext>
            </a:extLst>
          </p:cNvPr>
          <p:cNvSpPr>
            <a:spLocks noGrp="1"/>
          </p:cNvSpPr>
          <p:nvPr>
            <p:ph type="sldNum" sz="quarter" idx="12"/>
          </p:nvPr>
        </p:nvSpPr>
        <p:spPr/>
        <p:txBody>
          <a:bodyPr/>
          <a:lstStyle/>
          <a:p>
            <a:fld id="{3BCEFD86-2525-4952-84D0-968E03961A76}" type="slidenum">
              <a:rPr lang="de-DE" smtClean="0"/>
              <a:t>46</a:t>
            </a:fld>
            <a:endParaRPr lang="de-DE"/>
          </a:p>
        </p:txBody>
      </p:sp>
    </p:spTree>
    <p:extLst>
      <p:ext uri="{BB962C8B-B14F-4D97-AF65-F5344CB8AC3E}">
        <p14:creationId xmlns:p14="http://schemas.microsoft.com/office/powerpoint/2010/main" val="355378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0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1000"/>
                                        <p:tgtEl>
                                          <p:spTgt spid="3">
                                            <p:txEl>
                                              <p:pRg st="7" end="7"/>
                                            </p:txEl>
                                          </p:spTgt>
                                        </p:tgtEl>
                                      </p:cBhvr>
                                    </p:animEffect>
                                    <p:anim calcmode="lin" valueType="num">
                                      <p:cBhvr>
                                        <p:cTn id="3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75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1000"/>
                                        <p:tgtEl>
                                          <p:spTgt spid="3">
                                            <p:txEl>
                                              <p:pRg st="8" end="8"/>
                                            </p:txEl>
                                          </p:spTgt>
                                        </p:tgtEl>
                                      </p:cBhvr>
                                    </p:animEffect>
                                    <p:anim calcmode="lin" valueType="num">
                                      <p:cBhvr>
                                        <p:cTn id="4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100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125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1000"/>
                                        <p:tgtEl>
                                          <p:spTgt spid="3">
                                            <p:txEl>
                                              <p:pRg st="10" end="10"/>
                                            </p:txEl>
                                          </p:spTgt>
                                        </p:tgtEl>
                                      </p:cBhvr>
                                    </p:animEffect>
                                    <p:anim calcmode="lin" valueType="num">
                                      <p:cBhvr>
                                        <p:cTn id="5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C7129-310A-17E8-A9F9-1DA4636AC6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4E6F9A5-89C3-9DD2-EEA8-79997081E0D6}"/>
              </a:ext>
            </a:extLst>
          </p:cNvPr>
          <p:cNvSpPr>
            <a:spLocks noGrp="1"/>
          </p:cNvSpPr>
          <p:nvPr>
            <p:ph type="title"/>
          </p:nvPr>
        </p:nvSpPr>
        <p:spPr/>
        <p:txBody>
          <a:bodyPr/>
          <a:lstStyle/>
          <a:p>
            <a:r>
              <a:rPr lang="de-DE" dirty="0"/>
              <a:t>Reichtum als Gefahr für die Demokratie</a:t>
            </a:r>
            <a:endParaRPr lang="de-AT" dirty="0"/>
          </a:p>
        </p:txBody>
      </p:sp>
      <p:sp>
        <p:nvSpPr>
          <p:cNvPr id="3" name="Inhaltsplatzhalter 2">
            <a:extLst>
              <a:ext uri="{FF2B5EF4-FFF2-40B4-BE49-F238E27FC236}">
                <a16:creationId xmlns:a16="http://schemas.microsoft.com/office/drawing/2014/main" id="{758ECAF9-0166-EB66-8E93-C5DC91DB8EC7}"/>
              </a:ext>
            </a:extLst>
          </p:cNvPr>
          <p:cNvSpPr>
            <a:spLocks noGrp="1"/>
          </p:cNvSpPr>
          <p:nvPr>
            <p:ph idx="1"/>
          </p:nvPr>
        </p:nvSpPr>
        <p:spPr/>
        <p:txBody>
          <a:bodyPr>
            <a:normAutofit/>
          </a:bodyPr>
          <a:lstStyle/>
          <a:p>
            <a:r>
              <a:rPr lang="de-DE" dirty="0"/>
              <a:t>Verzerrung der öffentlichen Politik zulasten der Mehrheit</a:t>
            </a:r>
          </a:p>
          <a:p>
            <a:pPr lvl="1"/>
            <a:r>
              <a:rPr lang="de-DE" dirty="0"/>
              <a:t>Vermögendsten unterstützen dabei mehrheitlich eine Wirtschaftspolitik, die den Sozialstaat und staatliche Umverteilung schwächt </a:t>
            </a:r>
          </a:p>
          <a:p>
            <a:pPr lvl="1"/>
            <a:r>
              <a:rPr lang="de-DE" dirty="0"/>
              <a:t>Menschen wenden sich von der Demokratie ab</a:t>
            </a:r>
          </a:p>
          <a:p>
            <a:pPr lvl="1"/>
            <a:endParaRPr lang="de-DE" dirty="0"/>
          </a:p>
          <a:p>
            <a:r>
              <a:rPr lang="de-DE" dirty="0"/>
              <a:t>Gleichberechtigte Teilhabe an demokratischen Prozessen</a:t>
            </a:r>
          </a:p>
          <a:p>
            <a:pPr lvl="1"/>
            <a:r>
              <a:rPr lang="de-DE" dirty="0"/>
              <a:t>Vertrauen in demokratische Institutionen sinkt</a:t>
            </a:r>
          </a:p>
          <a:p>
            <a:endParaRPr lang="de-DE" dirty="0"/>
          </a:p>
        </p:txBody>
      </p:sp>
      <p:sp>
        <p:nvSpPr>
          <p:cNvPr id="4" name="Datumsplatzhalter 3">
            <a:extLst>
              <a:ext uri="{FF2B5EF4-FFF2-40B4-BE49-F238E27FC236}">
                <a16:creationId xmlns:a16="http://schemas.microsoft.com/office/drawing/2014/main" id="{9D9D0609-EEC2-DFB8-0906-15F6D0E11B55}"/>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3933EBEA-FBBD-485D-F382-40CF0551A529}"/>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029CC40B-0437-77AC-D925-6A07DD963FEE}"/>
              </a:ext>
            </a:extLst>
          </p:cNvPr>
          <p:cNvSpPr>
            <a:spLocks noGrp="1"/>
          </p:cNvSpPr>
          <p:nvPr>
            <p:ph type="sldNum" sz="quarter" idx="12"/>
          </p:nvPr>
        </p:nvSpPr>
        <p:spPr/>
        <p:txBody>
          <a:bodyPr/>
          <a:lstStyle/>
          <a:p>
            <a:fld id="{3BCEFD86-2525-4952-84D0-968E03961A76}" type="slidenum">
              <a:rPr lang="de-DE" smtClean="0"/>
              <a:t>47</a:t>
            </a:fld>
            <a:endParaRPr lang="de-DE"/>
          </a:p>
        </p:txBody>
      </p:sp>
    </p:spTree>
    <p:extLst>
      <p:ext uri="{BB962C8B-B14F-4D97-AF65-F5344CB8AC3E}">
        <p14:creationId xmlns:p14="http://schemas.microsoft.com/office/powerpoint/2010/main" val="426487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42"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75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1DBB-9D4F-4C32-B9C7-9215C2A0F588}"/>
              </a:ext>
            </a:extLst>
          </p:cNvPr>
          <p:cNvSpPr>
            <a:spLocks noGrp="1"/>
          </p:cNvSpPr>
          <p:nvPr>
            <p:ph type="title"/>
          </p:nvPr>
        </p:nvSpPr>
        <p:spPr/>
        <p:txBody>
          <a:bodyPr/>
          <a:lstStyle/>
          <a:p>
            <a:r>
              <a:rPr lang="de-DE" dirty="0"/>
              <a:t>Wer wird </a:t>
            </a:r>
            <a:r>
              <a:rPr lang="de-DE" dirty="0" err="1"/>
              <a:t>Milliadär:in</a:t>
            </a:r>
            <a:r>
              <a:rPr lang="de-DE"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1D3594-5886-4EA8-B40E-277866411D4A}"/>
                  </a:ext>
                </a:extLst>
              </p:cNvPr>
              <p:cNvSpPr>
                <a:spLocks noGrp="1"/>
              </p:cNvSpPr>
              <p:nvPr>
                <p:ph idx="1"/>
              </p:nvPr>
            </p:nvSpPr>
            <p:spPr>
              <a:xfrm>
                <a:off x="361951" y="1825625"/>
                <a:ext cx="11525250"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d>
                        <m:dPr>
                          <m:ctrlPr>
                            <a:rPr lang="de-DE" sz="2000" b="0" i="1" smtClean="0">
                              <a:solidFill>
                                <a:srgbClr val="002060"/>
                              </a:solidFill>
                              <a:latin typeface="Cambria Math" panose="02040503050406030204" pitchFamily="18" charset="0"/>
                            </a:rPr>
                          </m:ctrlPr>
                        </m:dPr>
                        <m:e>
                          <m:r>
                            <a:rPr lang="de-DE" sz="2000" b="0" i="1" smtClean="0">
                              <a:solidFill>
                                <a:srgbClr val="002060"/>
                              </a:solidFill>
                              <a:latin typeface="Cambria Math" panose="02040503050406030204" pitchFamily="18" charset="0"/>
                            </a:rPr>
                            <m:t>𝐵𝑟𝑢𝑡𝑡𝑜𝑚𝑜𝑛𝑎𝑡𝑠</m:t>
                          </m:r>
                          <m:r>
                            <a:rPr lang="de-DE" sz="2000" b="1" i="1" smtClean="0">
                              <a:solidFill>
                                <a:srgbClr val="002060"/>
                              </a:solidFill>
                              <a:latin typeface="Cambria Math" panose="02040503050406030204" pitchFamily="18" charset="0"/>
                            </a:rPr>
                            <m:t>𝒍𝒐𝒉𝒏</m:t>
                          </m:r>
                          <m:r>
                            <a:rPr lang="de-DE" sz="2000" b="0" i="1" smtClean="0">
                              <a:solidFill>
                                <a:srgbClr val="002060"/>
                              </a:solidFill>
                              <a:latin typeface="Cambria Math" panose="02040503050406030204" pitchFamily="18" charset="0"/>
                            </a:rPr>
                            <m:t>∗55% </m:t>
                          </m:r>
                          <m:r>
                            <a:rPr lang="de-DE" sz="2000" b="0" i="1" smtClean="0">
                              <a:solidFill>
                                <a:srgbClr val="002060"/>
                              </a:solidFill>
                              <a:latin typeface="Cambria Math" panose="02040503050406030204" pitchFamily="18" charset="0"/>
                            </a:rPr>
                            <m:t>𝐴𝑏𝑔𝑎𝑏𝑒𝑛</m:t>
                          </m:r>
                          <m:r>
                            <a:rPr lang="de-DE" sz="2000" b="0" i="1" smtClean="0">
                              <a:solidFill>
                                <a:srgbClr val="002060"/>
                              </a:solidFill>
                              <a:latin typeface="Cambria Math" panose="02040503050406030204" pitchFamily="18" charset="0"/>
                            </a:rPr>
                            <m:t>°∗14 </m:t>
                          </m:r>
                          <m:r>
                            <a:rPr lang="de-DE" sz="2000" i="1">
                              <a:solidFill>
                                <a:srgbClr val="002060"/>
                              </a:solidFill>
                              <a:latin typeface="Cambria Math" panose="02040503050406030204" pitchFamily="18" charset="0"/>
                            </a:rPr>
                            <m:t>𝑀𝑜𝑛𝑎𝑡𝑒</m:t>
                          </m:r>
                        </m:e>
                      </m:d>
                      <m:r>
                        <a:rPr lang="de-DE" sz="2000" b="0" i="1" smtClean="0">
                          <a:solidFill>
                            <a:srgbClr val="002060"/>
                          </a:solidFill>
                          <a:latin typeface="Cambria Math" panose="02040503050406030204" pitchFamily="18" charset="0"/>
                        </a:rPr>
                        <m:t>∗</m:t>
                      </m:r>
                      <m:r>
                        <a:rPr lang="de-DE" sz="2000" b="1" i="1" smtClean="0">
                          <a:solidFill>
                            <a:srgbClr val="002060"/>
                          </a:solidFill>
                          <a:latin typeface="Cambria Math" panose="02040503050406030204" pitchFamily="18" charset="0"/>
                        </a:rPr>
                        <m:t>𝑨𝒓𝒃𝒆𝒊𝒕𝒔𝒋𝒂𝒉𝒓𝒆</m:t>
                      </m:r>
                      <m:r>
                        <a:rPr lang="de-DE" sz="2000" i="1" smtClean="0">
                          <a:solidFill>
                            <a:srgbClr val="002060"/>
                          </a:solidFill>
                          <a:latin typeface="Cambria Math" panose="02040503050406030204" pitchFamily="18" charset="0"/>
                        </a:rPr>
                        <m:t>=</m:t>
                      </m:r>
                      <m:r>
                        <a:rPr lang="de-DE" sz="2000" b="0" i="1" smtClean="0">
                          <a:solidFill>
                            <a:srgbClr val="002060"/>
                          </a:solidFill>
                          <a:latin typeface="Cambria Math" panose="02040503050406030204" pitchFamily="18" charset="0"/>
                        </a:rPr>
                        <m:t>1 </m:t>
                      </m:r>
                      <m:r>
                        <a:rPr lang="de-DE" sz="2000" b="0" i="1" smtClean="0">
                          <a:solidFill>
                            <a:srgbClr val="002060"/>
                          </a:solidFill>
                          <a:latin typeface="Cambria Math" panose="02040503050406030204" pitchFamily="18" charset="0"/>
                        </a:rPr>
                        <m:t>𝑀𝑖𝑙𝑙𝑖𝑎𝑟𝑑𝑒</m:t>
                      </m:r>
                      <m:r>
                        <a:rPr lang="de-DE" sz="2000" b="0" i="1" smtClean="0">
                          <a:solidFill>
                            <a:srgbClr val="002060"/>
                          </a:solidFill>
                          <a:latin typeface="Cambria Math" panose="02040503050406030204" pitchFamily="18" charset="0"/>
                        </a:rPr>
                        <m:t> </m:t>
                      </m:r>
                      <m:r>
                        <a:rPr lang="de-DE" sz="2000" b="0" i="1" smtClean="0">
                          <a:solidFill>
                            <a:srgbClr val="002060"/>
                          </a:solidFill>
                          <a:latin typeface="Cambria Math" panose="02040503050406030204" pitchFamily="18" charset="0"/>
                        </a:rPr>
                        <m:t>𝐸𝑢𝑟𝑜</m:t>
                      </m:r>
                    </m:oMath>
                  </m:oMathPara>
                </a14:m>
                <a:endParaRPr lang="de-DE" sz="2000" b="0" dirty="0">
                  <a:solidFill>
                    <a:srgbClr val="002060"/>
                  </a:solidFill>
                </a:endParaRPr>
              </a:p>
              <a:p>
                <a:pPr marL="0" indent="0">
                  <a:buNone/>
                </a:pPr>
                <a:endParaRPr lang="de-DE" sz="600" b="0" dirty="0">
                  <a:solidFill>
                    <a:srgbClr val="002060"/>
                  </a:solidFill>
                </a:endParaRPr>
              </a:p>
              <a:p>
                <a:pPr>
                  <a:spcBef>
                    <a:spcPts val="0"/>
                  </a:spcBef>
                  <a:buFont typeface="Wingdings" panose="05000000000000000000" pitchFamily="2" charset="2"/>
                  <a:buChar char="à"/>
                </a:pPr>
                <a:r>
                  <a:rPr lang="de-DE" sz="1600" b="0" i="1" dirty="0">
                    <a:solidFill>
                      <a:srgbClr val="C00000"/>
                    </a:solidFill>
                    <a:sym typeface="Wingdings" panose="05000000000000000000" pitchFamily="2" charset="2"/>
                  </a:rPr>
                  <a:t>Wähle eins und errechne dir das Andere</a:t>
                </a:r>
              </a:p>
              <a:p>
                <a:pPr marL="0" indent="0">
                  <a:buNone/>
                </a:pPr>
                <a:endParaRPr lang="de-DE" sz="500" b="0" dirty="0"/>
              </a:p>
              <a:p>
                <a:pPr marL="0" indent="0">
                  <a:buNone/>
                </a:pPr>
                <a:r>
                  <a:rPr lang="de-DE" sz="1600" dirty="0"/>
                  <a:t>Wähle Bruttomonatslohn:	</a:t>
                </a:r>
                <a14:m>
                  <m:oMath xmlns:m="http://schemas.openxmlformats.org/officeDocument/2006/math">
                    <m:f>
                      <m:fPr>
                        <m:ctrlPr>
                          <a:rPr lang="de-DE" sz="1800" b="0" i="1" smtClean="0">
                            <a:solidFill>
                              <a:srgbClr val="002060"/>
                            </a:solidFill>
                            <a:latin typeface="Cambria Math" panose="02040503050406030204" pitchFamily="18" charset="0"/>
                          </a:rPr>
                        </m:ctrlPr>
                      </m:fPr>
                      <m:num>
                        <m:r>
                          <a:rPr lang="de-DE" sz="1800" b="0" i="1" smtClean="0">
                            <a:solidFill>
                              <a:srgbClr val="002060"/>
                            </a:solidFill>
                            <a:latin typeface="Cambria Math" panose="02040503050406030204" pitchFamily="18" charset="0"/>
                          </a:rPr>
                          <m:t>129.870.129</m:t>
                        </m:r>
                      </m:num>
                      <m:den>
                        <m:r>
                          <a:rPr lang="de-DE" sz="1800" i="1">
                            <a:solidFill>
                              <a:srgbClr val="002060"/>
                            </a:solidFill>
                            <a:latin typeface="Cambria Math" panose="02040503050406030204" pitchFamily="18" charset="0"/>
                          </a:rPr>
                          <m:t>𝐵𝑟𝑢𝑡𝑡𝑜𝑚𝑜𝑛𝑎𝑡𝑠</m:t>
                        </m:r>
                        <m:r>
                          <a:rPr lang="de-DE" sz="1800" b="1" i="1">
                            <a:solidFill>
                              <a:srgbClr val="002060"/>
                            </a:solidFill>
                            <a:latin typeface="Cambria Math" panose="02040503050406030204" pitchFamily="18" charset="0"/>
                          </a:rPr>
                          <m:t>𝒍𝒐𝒉𝒏</m:t>
                        </m:r>
                      </m:den>
                    </m:f>
                    <m:r>
                      <a:rPr lang="de-DE" sz="1800" b="0" i="1" smtClean="0">
                        <a:solidFill>
                          <a:srgbClr val="002060"/>
                        </a:solidFill>
                        <a:latin typeface="Cambria Math" panose="02040503050406030204" pitchFamily="18" charset="0"/>
                      </a:rPr>
                      <m:t> =</m:t>
                    </m:r>
                    <m:r>
                      <a:rPr lang="de-DE" sz="1800" i="1">
                        <a:solidFill>
                          <a:srgbClr val="002060"/>
                        </a:solidFill>
                        <a:latin typeface="Cambria Math" panose="02040503050406030204" pitchFamily="18" charset="0"/>
                      </a:rPr>
                      <m:t>𝐴𝑟𝑏𝑒𝑖𝑡𝑠𝑗𝑎h𝑟𝑒</m:t>
                    </m:r>
                  </m:oMath>
                </a14:m>
                <a:endParaRPr lang="de-DE" sz="1600" dirty="0"/>
              </a:p>
              <a:p>
                <a:pPr marL="0" indent="0">
                  <a:buNone/>
                </a:pPr>
                <a:endParaRPr lang="de-DE" sz="800" dirty="0"/>
              </a:p>
              <a:p>
                <a:pPr marL="0" indent="0">
                  <a:buNone/>
                </a:pPr>
                <a:r>
                  <a:rPr lang="de-DE" sz="1600" b="0" dirty="0"/>
                  <a:t>Wähle Arbeitsjahre</a:t>
                </a:r>
                <a:r>
                  <a:rPr lang="de-DE" sz="1600" dirty="0"/>
                  <a:t>: 		</a:t>
                </a:r>
                <a14:m>
                  <m:oMath xmlns:m="http://schemas.openxmlformats.org/officeDocument/2006/math">
                    <m:f>
                      <m:fPr>
                        <m:ctrlPr>
                          <a:rPr lang="de-DE" sz="1800" i="1">
                            <a:solidFill>
                              <a:srgbClr val="002060"/>
                            </a:solidFill>
                            <a:latin typeface="Cambria Math" panose="02040503050406030204" pitchFamily="18" charset="0"/>
                          </a:rPr>
                        </m:ctrlPr>
                      </m:fPr>
                      <m:num>
                        <m:r>
                          <a:rPr lang="de-DE" sz="1800" b="0" i="1" smtClean="0">
                            <a:solidFill>
                              <a:srgbClr val="002060"/>
                            </a:solidFill>
                            <a:latin typeface="Cambria Math" panose="02040503050406030204" pitchFamily="18" charset="0"/>
                          </a:rPr>
                          <m:t>129.870.129</m:t>
                        </m:r>
                      </m:num>
                      <m:den>
                        <m:r>
                          <a:rPr lang="de-DE" sz="1800" i="1">
                            <a:solidFill>
                              <a:srgbClr val="002060"/>
                            </a:solidFill>
                            <a:latin typeface="Cambria Math" panose="02040503050406030204" pitchFamily="18" charset="0"/>
                          </a:rPr>
                          <m:t>𝐴𝑟𝑏𝑒𝑖𝑡𝑠𝑗𝑎h𝑟𝑒</m:t>
                        </m:r>
                      </m:den>
                    </m:f>
                    <m:r>
                      <a:rPr lang="de-DE" sz="1800" i="1">
                        <a:solidFill>
                          <a:srgbClr val="002060"/>
                        </a:solidFill>
                        <a:latin typeface="Cambria Math" panose="02040503050406030204" pitchFamily="18" charset="0"/>
                      </a:rPr>
                      <m:t>=</m:t>
                    </m:r>
                    <m:r>
                      <a:rPr lang="de-DE" sz="1800" i="1">
                        <a:solidFill>
                          <a:srgbClr val="002060"/>
                        </a:solidFill>
                        <a:latin typeface="Cambria Math" panose="02040503050406030204" pitchFamily="18" charset="0"/>
                      </a:rPr>
                      <m:t>𝐵𝑟𝑢𝑡𝑡𝑜𝑚𝑜𝑛𝑎𝑡𝑠</m:t>
                    </m:r>
                    <m:r>
                      <a:rPr lang="de-DE" sz="1800" b="1" i="1">
                        <a:solidFill>
                          <a:srgbClr val="002060"/>
                        </a:solidFill>
                        <a:latin typeface="Cambria Math" panose="02040503050406030204" pitchFamily="18" charset="0"/>
                      </a:rPr>
                      <m:t>𝒍𝒐𝒉𝒏</m:t>
                    </m:r>
                  </m:oMath>
                </a14:m>
                <a:endParaRPr lang="de-DE" sz="1800" i="1" dirty="0"/>
              </a:p>
              <a:p>
                <a:pPr marL="0" indent="0">
                  <a:buNone/>
                </a:pPr>
                <a:endParaRPr lang="de-DE" sz="1600" b="0" dirty="0"/>
              </a:p>
              <a:p>
                <a:pPr marL="0" indent="0">
                  <a:buNone/>
                </a:pPr>
                <a:endParaRPr lang="de-DE" sz="1600" dirty="0"/>
              </a:p>
            </p:txBody>
          </p:sp>
        </mc:Choice>
        <mc:Fallback xmlns="">
          <p:sp>
            <p:nvSpPr>
              <p:cNvPr id="3" name="Content Placeholder 2">
                <a:extLst>
                  <a:ext uri="{FF2B5EF4-FFF2-40B4-BE49-F238E27FC236}">
                    <a16:creationId xmlns:a16="http://schemas.microsoft.com/office/drawing/2014/main" id="{DD1D3594-5886-4EA8-B40E-277866411D4A}"/>
                  </a:ext>
                </a:extLst>
              </p:cNvPr>
              <p:cNvSpPr>
                <a:spLocks noGrp="1" noRot="1" noChangeAspect="1" noMove="1" noResize="1" noEditPoints="1" noAdjustHandles="1" noChangeArrowheads="1" noChangeShapeType="1" noTextEdit="1"/>
              </p:cNvSpPr>
              <p:nvPr>
                <p:ph idx="1"/>
              </p:nvPr>
            </p:nvSpPr>
            <p:spPr>
              <a:xfrm>
                <a:off x="361951" y="1825625"/>
                <a:ext cx="11525250" cy="4351338"/>
              </a:xfrm>
              <a:blipFill>
                <a:blip r:embed="rId2"/>
                <a:stretch>
                  <a:fillRect l="-264"/>
                </a:stretch>
              </a:blipFill>
            </p:spPr>
            <p:txBody>
              <a:bodyPr/>
              <a:lstStyle/>
              <a:p>
                <a:r>
                  <a:rPr lang="de-DE">
                    <a:noFill/>
                  </a:rPr>
                  <a:t> </a:t>
                </a:r>
              </a:p>
            </p:txBody>
          </p:sp>
        </mc:Fallback>
      </mc:AlternateContent>
      <p:sp>
        <p:nvSpPr>
          <p:cNvPr id="4" name="Date Placeholder 3">
            <a:extLst>
              <a:ext uri="{FF2B5EF4-FFF2-40B4-BE49-F238E27FC236}">
                <a16:creationId xmlns:a16="http://schemas.microsoft.com/office/drawing/2014/main" id="{060DC807-4597-4D02-BE54-1E7A1CA38394}"/>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FCE59E83-CAA4-486D-930B-B989FEC1B3A3}"/>
              </a:ext>
            </a:extLst>
          </p:cNvPr>
          <p:cNvSpPr>
            <a:spLocks noGrp="1"/>
          </p:cNvSpPr>
          <p:nvPr>
            <p:ph type="sldNum" sz="quarter" idx="12"/>
          </p:nvPr>
        </p:nvSpPr>
        <p:spPr/>
        <p:txBody>
          <a:bodyPr/>
          <a:lstStyle/>
          <a:p>
            <a:fld id="{3BCEFD86-2525-4952-84D0-968E03961A76}" type="slidenum">
              <a:rPr lang="de-DE" smtClean="0"/>
              <a:t>48</a:t>
            </a:fld>
            <a:endParaRPr lang="de-DE"/>
          </a:p>
        </p:txBody>
      </p:sp>
      <p:pic>
        <p:nvPicPr>
          <p:cNvPr id="7" name="Picture 6" descr="Logo&#10;&#10;Description automatically generated">
            <a:extLst>
              <a:ext uri="{FF2B5EF4-FFF2-40B4-BE49-F238E27FC236}">
                <a16:creationId xmlns:a16="http://schemas.microsoft.com/office/drawing/2014/main" id="{33D26D1E-B510-4FFC-92A4-2CBD7A7C2223}"/>
              </a:ext>
            </a:extLst>
          </p:cNvPr>
          <p:cNvPicPr>
            <a:picLocks noChangeAspect="1"/>
          </p:cNvPicPr>
          <p:nvPr/>
        </p:nvPicPr>
        <p:blipFill rotWithShape="1">
          <a:blip r:embed="rId3">
            <a:extLst>
              <a:ext uri="{28A0092B-C50C-407E-A947-70E740481C1C}">
                <a14:useLocalDpi xmlns:a14="http://schemas.microsoft.com/office/drawing/2010/main" val="0"/>
              </a:ext>
            </a:extLst>
          </a:blip>
          <a:srcRect t="14148" b="10315"/>
          <a:stretch/>
        </p:blipFill>
        <p:spPr>
          <a:xfrm>
            <a:off x="9302721" y="105771"/>
            <a:ext cx="2744900" cy="1166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19B5795B-949F-4DA5-BCB8-44715DCC7B1B}"/>
              </a:ext>
            </a:extLst>
          </p:cNvPr>
          <p:cNvPicPr>
            <a:picLocks noChangeAspect="1"/>
          </p:cNvPicPr>
          <p:nvPr/>
        </p:nvPicPr>
        <p:blipFill rotWithShape="1">
          <a:blip r:embed="rId4">
            <a:extLst>
              <a:ext uri="{28A0092B-C50C-407E-A947-70E740481C1C}">
                <a14:useLocalDpi xmlns:a14="http://schemas.microsoft.com/office/drawing/2010/main" val="0"/>
              </a:ext>
            </a:extLst>
          </a:blip>
          <a:srcRect l="19981" r="19981"/>
          <a:stretch/>
        </p:blipFill>
        <p:spPr>
          <a:xfrm>
            <a:off x="9639362" y="2690336"/>
            <a:ext cx="1694857" cy="1874444"/>
          </a:xfrm>
          <a:prstGeom prst="rect">
            <a:avLst/>
          </a:prstGeom>
          <a:ln>
            <a:noFill/>
          </a:ln>
          <a:effectLst>
            <a:softEdge rad="112500"/>
          </a:effectLst>
        </p:spPr>
      </p:pic>
      <p:pic>
        <p:nvPicPr>
          <p:cNvPr id="9" name="Picture 8">
            <a:extLst>
              <a:ext uri="{FF2B5EF4-FFF2-40B4-BE49-F238E27FC236}">
                <a16:creationId xmlns:a16="http://schemas.microsoft.com/office/drawing/2014/main" id="{C6FC951C-617C-4316-9E52-9CEBEB3E894A}"/>
              </a:ext>
            </a:extLst>
          </p:cNvPr>
          <p:cNvPicPr>
            <a:picLocks noChangeAspect="1"/>
          </p:cNvPicPr>
          <p:nvPr/>
        </p:nvPicPr>
        <p:blipFill rotWithShape="1">
          <a:blip r:embed="rId5">
            <a:extLst>
              <a:ext uri="{28A0092B-C50C-407E-A947-70E740481C1C}">
                <a14:useLocalDpi xmlns:a14="http://schemas.microsoft.com/office/drawing/2010/main" val="0"/>
              </a:ext>
            </a:extLst>
          </a:blip>
          <a:srcRect l="14629" r="2444"/>
          <a:stretch/>
        </p:blipFill>
        <p:spPr>
          <a:xfrm>
            <a:off x="1720686" y="4481081"/>
            <a:ext cx="1920750" cy="1541777"/>
          </a:xfrm>
          <a:prstGeom prst="rect">
            <a:avLst/>
          </a:prstGeom>
          <a:ln>
            <a:noFill/>
          </a:ln>
          <a:effectLst>
            <a:softEdge rad="112500"/>
          </a:effectLst>
        </p:spPr>
      </p:pic>
      <p:sp>
        <p:nvSpPr>
          <p:cNvPr id="10" name="TextBox 9">
            <a:extLst>
              <a:ext uri="{FF2B5EF4-FFF2-40B4-BE49-F238E27FC236}">
                <a16:creationId xmlns:a16="http://schemas.microsoft.com/office/drawing/2014/main" id="{5189AB51-F3E6-443A-89EA-6D058F1712B6}"/>
              </a:ext>
            </a:extLst>
          </p:cNvPr>
          <p:cNvSpPr txBox="1"/>
          <p:nvPr/>
        </p:nvSpPr>
        <p:spPr>
          <a:xfrm>
            <a:off x="1578895" y="5869186"/>
            <a:ext cx="2245230" cy="307777"/>
          </a:xfrm>
          <a:prstGeom prst="rect">
            <a:avLst/>
          </a:prstGeom>
          <a:noFill/>
        </p:spPr>
        <p:txBody>
          <a:bodyPr wrap="square" rtlCol="0">
            <a:spAutoFit/>
          </a:bodyPr>
          <a:lstStyle/>
          <a:p>
            <a:pPr algn="ctr"/>
            <a:r>
              <a:rPr lang="de-DE" sz="1400" dirty="0"/>
              <a:t>M. Mateschitz: 35,8 Mrd. €</a:t>
            </a:r>
          </a:p>
        </p:txBody>
      </p:sp>
      <p:sp>
        <p:nvSpPr>
          <p:cNvPr id="11" name="TextBox 10">
            <a:extLst>
              <a:ext uri="{FF2B5EF4-FFF2-40B4-BE49-F238E27FC236}">
                <a16:creationId xmlns:a16="http://schemas.microsoft.com/office/drawing/2014/main" id="{DDD0AA2A-AFDC-490D-ABEB-FF22C7F1B989}"/>
              </a:ext>
            </a:extLst>
          </p:cNvPr>
          <p:cNvSpPr txBox="1"/>
          <p:nvPr/>
        </p:nvSpPr>
        <p:spPr>
          <a:xfrm>
            <a:off x="9747196" y="4410891"/>
            <a:ext cx="1387816" cy="307777"/>
          </a:xfrm>
          <a:prstGeom prst="rect">
            <a:avLst/>
          </a:prstGeom>
          <a:noFill/>
        </p:spPr>
        <p:txBody>
          <a:bodyPr wrap="none" rtlCol="0">
            <a:spAutoFit/>
          </a:bodyPr>
          <a:lstStyle/>
          <a:p>
            <a:r>
              <a:rPr lang="de-DE" sz="1400" dirty="0"/>
              <a:t>J. Graf: 6 Mrd. €</a:t>
            </a:r>
          </a:p>
        </p:txBody>
      </p:sp>
      <p:sp>
        <p:nvSpPr>
          <p:cNvPr id="12" name="TextBox 11">
            <a:extLst>
              <a:ext uri="{FF2B5EF4-FFF2-40B4-BE49-F238E27FC236}">
                <a16:creationId xmlns:a16="http://schemas.microsoft.com/office/drawing/2014/main" id="{27530BA1-81A9-44BC-BE76-67CF7E8E4AC7}"/>
              </a:ext>
            </a:extLst>
          </p:cNvPr>
          <p:cNvSpPr txBox="1"/>
          <p:nvPr/>
        </p:nvSpPr>
        <p:spPr>
          <a:xfrm>
            <a:off x="7003857" y="5899547"/>
            <a:ext cx="1835392" cy="307777"/>
          </a:xfrm>
          <a:prstGeom prst="rect">
            <a:avLst/>
          </a:prstGeom>
          <a:noFill/>
        </p:spPr>
        <p:txBody>
          <a:bodyPr wrap="square" rtlCol="0">
            <a:spAutoFit/>
          </a:bodyPr>
          <a:lstStyle/>
          <a:p>
            <a:pPr algn="ctr"/>
            <a:r>
              <a:rPr lang="de-DE" sz="1400" dirty="0"/>
              <a:t>G. Stumpf: 8,6 Mrd. €</a:t>
            </a:r>
          </a:p>
        </p:txBody>
      </p:sp>
      <p:sp>
        <p:nvSpPr>
          <p:cNvPr id="14" name="TextBox 13">
            <a:extLst>
              <a:ext uri="{FF2B5EF4-FFF2-40B4-BE49-F238E27FC236}">
                <a16:creationId xmlns:a16="http://schemas.microsoft.com/office/drawing/2014/main" id="{90511064-4FAA-4F44-8F7A-B8D56030BECC}"/>
              </a:ext>
            </a:extLst>
          </p:cNvPr>
          <p:cNvSpPr txBox="1"/>
          <p:nvPr/>
        </p:nvSpPr>
        <p:spPr>
          <a:xfrm>
            <a:off x="8972550" y="2231311"/>
            <a:ext cx="3951170" cy="246221"/>
          </a:xfrm>
          <a:prstGeom prst="rect">
            <a:avLst/>
          </a:prstGeom>
          <a:noFill/>
        </p:spPr>
        <p:txBody>
          <a:bodyPr wrap="square" rtlCol="0">
            <a:spAutoFit/>
          </a:bodyPr>
          <a:lstStyle/>
          <a:p>
            <a:r>
              <a:rPr lang="de-DE" sz="1000" dirty="0">
                <a:solidFill>
                  <a:schemeClr val="bg1">
                    <a:lumMod val="65000"/>
                  </a:schemeClr>
                </a:solidFill>
              </a:rPr>
              <a:t>°SV-Beitrag von ca. 14.000€ ist hier enthalten</a:t>
            </a:r>
            <a:endParaRPr lang="en-GB" sz="1000" dirty="0">
              <a:solidFill>
                <a:schemeClr val="bg1">
                  <a:lumMod val="65000"/>
                </a:schemeClr>
              </a:solidFill>
            </a:endParaRPr>
          </a:p>
        </p:txBody>
      </p:sp>
      <p:sp>
        <p:nvSpPr>
          <p:cNvPr id="15" name="Footer Placeholder 14">
            <a:extLst>
              <a:ext uri="{FF2B5EF4-FFF2-40B4-BE49-F238E27FC236}">
                <a16:creationId xmlns:a16="http://schemas.microsoft.com/office/drawing/2014/main" id="{6FC31F13-B7D5-4F3F-9CDD-239E479E6172}"/>
              </a:ext>
            </a:extLst>
          </p:cNvPr>
          <p:cNvSpPr>
            <a:spLocks noGrp="1"/>
          </p:cNvSpPr>
          <p:nvPr>
            <p:ph type="ftr" sz="quarter" idx="11"/>
          </p:nvPr>
        </p:nvSpPr>
        <p:spPr/>
        <p:txBody>
          <a:bodyPr/>
          <a:lstStyle/>
          <a:p>
            <a:r>
              <a:rPr lang="de-DE" dirty="0"/>
              <a:t>Steuergerechtigkeit und Ungleichheit | Kai J. Lingnau</a:t>
            </a:r>
          </a:p>
        </p:txBody>
      </p:sp>
      <p:pic>
        <p:nvPicPr>
          <p:cNvPr id="16" name="Picture 15">
            <a:extLst>
              <a:ext uri="{FF2B5EF4-FFF2-40B4-BE49-F238E27FC236}">
                <a16:creationId xmlns:a16="http://schemas.microsoft.com/office/drawing/2014/main" id="{8D2673F3-D4FC-43A2-8A00-062E29E5B040}"/>
              </a:ext>
            </a:extLst>
          </p:cNvPr>
          <p:cNvPicPr>
            <a:picLocks noChangeAspect="1"/>
          </p:cNvPicPr>
          <p:nvPr/>
        </p:nvPicPr>
        <p:blipFill rotWithShape="1">
          <a:blip r:embed="rId6">
            <a:extLst>
              <a:ext uri="{28A0092B-C50C-407E-A947-70E740481C1C}">
                <a14:useLocalDpi xmlns:a14="http://schemas.microsoft.com/office/drawing/2010/main" val="0"/>
              </a:ext>
            </a:extLst>
          </a:blip>
          <a:srcRect t="7249" b="7249"/>
          <a:stretch/>
        </p:blipFill>
        <p:spPr>
          <a:xfrm>
            <a:off x="7003857" y="4404670"/>
            <a:ext cx="1835392" cy="1573077"/>
          </a:xfrm>
          <a:prstGeom prst="rect">
            <a:avLst/>
          </a:prstGeom>
          <a:ln>
            <a:noFill/>
          </a:ln>
          <a:effectLst>
            <a:softEdge rad="112500"/>
          </a:effectLst>
        </p:spPr>
      </p:pic>
    </p:spTree>
    <p:extLst>
      <p:ext uri="{BB962C8B-B14F-4D97-AF65-F5344CB8AC3E}">
        <p14:creationId xmlns:p14="http://schemas.microsoft.com/office/powerpoint/2010/main" val="327312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anim calcmode="lin" valueType="num">
                                      <p:cBhvr>
                                        <p:cTn id="31" dur="500" fill="hold"/>
                                        <p:tgtEl>
                                          <p:spTgt spid="14"/>
                                        </p:tgtEl>
                                        <p:attrNameLst>
                                          <p:attrName>ppt_x</p:attrName>
                                        </p:attrNameLst>
                                      </p:cBhvr>
                                      <p:tavLst>
                                        <p:tav tm="0">
                                          <p:val>
                                            <p:strVal val="#ppt_x"/>
                                          </p:val>
                                        </p:tav>
                                        <p:tav tm="100000">
                                          <p:val>
                                            <p:strVal val="#ppt_x"/>
                                          </p:val>
                                        </p:tav>
                                      </p:tavLst>
                                    </p:anim>
                                    <p:anim calcmode="lin" valueType="num">
                                      <p:cBhvr>
                                        <p:cTn id="32" dur="500" fill="hold"/>
                                        <p:tgtEl>
                                          <p:spTgt spid="14"/>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22" presetClass="entr" presetSubtype="4" fill="hold" nodeType="afterEffect">
                                  <p:stCondLst>
                                    <p:cond delay="100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par>
                                <p:cTn id="37" presetID="22" presetClass="entr" presetSubtype="4" fill="hold" grpId="0" nodeType="withEffect">
                                  <p:stCondLst>
                                    <p:cond delay="100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par>
                          <p:cTn id="40" fill="hold">
                            <p:stCondLst>
                              <p:cond delay="5500"/>
                            </p:stCondLst>
                            <p:childTnLst>
                              <p:par>
                                <p:cTn id="41" presetID="22" presetClass="entr" presetSubtype="4" fill="hold" grpId="0" nodeType="afterEffect">
                                  <p:stCondLst>
                                    <p:cond delay="50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nodeType="withEffect">
                                  <p:stCondLst>
                                    <p:cond delay="50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childTnLst>
                          </p:cTn>
                        </p:par>
                        <p:par>
                          <p:cTn id="47" fill="hold">
                            <p:stCondLst>
                              <p:cond delay="6500"/>
                            </p:stCondLst>
                            <p:childTnLst>
                              <p:par>
                                <p:cTn id="48" presetID="22" presetClass="entr" presetSubtype="4" fill="hold" nodeType="afterEffect">
                                  <p:stCondLst>
                                    <p:cond delay="50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par>
                                <p:cTn id="51" presetID="22" presetClass="entr" presetSubtype="4" fill="hold" grpId="0" nodeType="withEffect">
                                  <p:stCondLst>
                                    <p:cond delay="50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0837-AF8E-4D44-96F6-D3DB47F6EE3B}"/>
              </a:ext>
            </a:extLst>
          </p:cNvPr>
          <p:cNvSpPr>
            <a:spLocks noGrp="1"/>
          </p:cNvSpPr>
          <p:nvPr>
            <p:ph type="title"/>
          </p:nvPr>
        </p:nvSpPr>
        <p:spPr/>
        <p:txBody>
          <a:bodyPr/>
          <a:lstStyle/>
          <a:p>
            <a:r>
              <a:rPr lang="de-DE" dirty="0"/>
              <a:t>Hart erarbeitetes Vermögen?</a:t>
            </a:r>
          </a:p>
        </p:txBody>
      </p:sp>
      <p:sp>
        <p:nvSpPr>
          <p:cNvPr id="3" name="Content Placeholder 2">
            <a:extLst>
              <a:ext uri="{FF2B5EF4-FFF2-40B4-BE49-F238E27FC236}">
                <a16:creationId xmlns:a16="http://schemas.microsoft.com/office/drawing/2014/main" id="{18EE19BC-2D3E-4EEB-B97B-A083A2E1B7ED}"/>
              </a:ext>
            </a:extLst>
          </p:cNvPr>
          <p:cNvSpPr>
            <a:spLocks noGrp="1"/>
          </p:cNvSpPr>
          <p:nvPr>
            <p:ph idx="1"/>
          </p:nvPr>
        </p:nvSpPr>
        <p:spPr>
          <a:xfrm>
            <a:off x="838200" y="1825625"/>
            <a:ext cx="8382000" cy="4351338"/>
          </a:xfrm>
        </p:spPr>
        <p:txBody>
          <a:bodyPr>
            <a:normAutofit/>
          </a:bodyPr>
          <a:lstStyle/>
          <a:p>
            <a:r>
              <a:rPr lang="de-DE" sz="2000" dirty="0"/>
              <a:t>Entstehung von Vermögen ist ein kollektiver Prozess</a:t>
            </a:r>
          </a:p>
          <a:p>
            <a:pPr lvl="1"/>
            <a:r>
              <a:rPr lang="de-DE" sz="1800" dirty="0"/>
              <a:t>Beitrag von </a:t>
            </a:r>
            <a:r>
              <a:rPr lang="de-DE" sz="1800" dirty="0" err="1"/>
              <a:t>Arbeiter:innen</a:t>
            </a:r>
            <a:r>
              <a:rPr lang="de-DE" sz="1800" dirty="0"/>
              <a:t> und Angestellten</a:t>
            </a:r>
          </a:p>
          <a:p>
            <a:pPr lvl="1"/>
            <a:r>
              <a:rPr lang="de-DE" sz="1800" dirty="0"/>
              <a:t>Beitrag von Frauen (unbezahlter Reproduktionsarbeit)</a:t>
            </a:r>
          </a:p>
          <a:p>
            <a:pPr lvl="1"/>
            <a:r>
              <a:rPr lang="de-DE" sz="1800" dirty="0"/>
              <a:t>Beitrag des Staats (Infrastruktur, Subventionen, Forschung, Bildung, …)</a:t>
            </a:r>
          </a:p>
          <a:p>
            <a:r>
              <a:rPr lang="de-DE" sz="2000" dirty="0"/>
              <a:t>Lohnentwicklung hinkt seit Jahrzehnten den Produktivitätssteigerungen hinterher</a:t>
            </a:r>
          </a:p>
          <a:p>
            <a:r>
              <a:rPr lang="de-DE" sz="2000" dirty="0"/>
              <a:t>Reichtum basiert (oft) auf der Ausbeutung von Natur und Mensch</a:t>
            </a:r>
          </a:p>
          <a:p>
            <a:endParaRPr lang="de-DE" sz="2000" dirty="0"/>
          </a:p>
          <a:p>
            <a:r>
              <a:rPr lang="de-DE" sz="2000" dirty="0"/>
              <a:t>Reiche erben sowohl mehr, als auch öfter</a:t>
            </a:r>
          </a:p>
          <a:p>
            <a:r>
              <a:rPr lang="de-DE" sz="2000" dirty="0"/>
              <a:t>Soziale Mobilität ist gering </a:t>
            </a:r>
            <a:r>
              <a:rPr lang="de-DE" sz="2000" u="sng" dirty="0"/>
              <a:t>und</a:t>
            </a:r>
            <a:r>
              <a:rPr lang="de-DE" sz="2000" dirty="0"/>
              <a:t> hat abgenommen </a:t>
            </a:r>
          </a:p>
          <a:p>
            <a:pPr marL="0" indent="0">
              <a:buNone/>
            </a:pPr>
            <a:r>
              <a:rPr lang="de-DE" sz="2000" dirty="0">
                <a:sym typeface="Wingdings" panose="05000000000000000000" pitchFamily="2" charset="2"/>
              </a:rPr>
              <a:t>    </a:t>
            </a:r>
            <a:r>
              <a:rPr lang="de-DE" sz="2000" i="1" dirty="0">
                <a:sym typeface="Wingdings" panose="05000000000000000000" pitchFamily="2" charset="2"/>
              </a:rPr>
              <a:t> </a:t>
            </a:r>
            <a:r>
              <a:rPr lang="de-DE" sz="2000" i="1" dirty="0"/>
              <a:t>Ungleichheit wird reproduziert</a:t>
            </a:r>
          </a:p>
          <a:p>
            <a:endParaRPr lang="de-DE" dirty="0"/>
          </a:p>
        </p:txBody>
      </p:sp>
      <p:sp>
        <p:nvSpPr>
          <p:cNvPr id="4" name="Date Placeholder 3">
            <a:extLst>
              <a:ext uri="{FF2B5EF4-FFF2-40B4-BE49-F238E27FC236}">
                <a16:creationId xmlns:a16="http://schemas.microsoft.com/office/drawing/2014/main" id="{8D234776-01AF-472B-AD3B-9F57549BEAFE}"/>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F46A1BC3-8434-4FC8-B1AD-6B77D2A6B3C1}"/>
              </a:ext>
            </a:extLst>
          </p:cNvPr>
          <p:cNvSpPr>
            <a:spLocks noGrp="1"/>
          </p:cNvSpPr>
          <p:nvPr>
            <p:ph type="sldNum" sz="quarter" idx="12"/>
          </p:nvPr>
        </p:nvSpPr>
        <p:spPr/>
        <p:txBody>
          <a:bodyPr/>
          <a:lstStyle/>
          <a:p>
            <a:fld id="{3BCEFD86-2525-4952-84D0-968E03961A76}" type="slidenum">
              <a:rPr lang="de-DE" smtClean="0"/>
              <a:t>49</a:t>
            </a:fld>
            <a:endParaRPr lang="de-DE"/>
          </a:p>
        </p:txBody>
      </p:sp>
      <p:pic>
        <p:nvPicPr>
          <p:cNvPr id="11" name="Picture 10" descr="A group of people in a warehouse&#10;&#10;Description automatically generated with medium confidence">
            <a:extLst>
              <a:ext uri="{FF2B5EF4-FFF2-40B4-BE49-F238E27FC236}">
                <a16:creationId xmlns:a16="http://schemas.microsoft.com/office/drawing/2014/main" id="{868E957E-1989-42AD-800E-00C441B003B7}"/>
              </a:ext>
            </a:extLst>
          </p:cNvPr>
          <p:cNvPicPr>
            <a:picLocks noChangeAspect="1"/>
          </p:cNvPicPr>
          <p:nvPr/>
        </p:nvPicPr>
        <p:blipFill rotWithShape="1">
          <a:blip r:embed="rId2" cstate="hqprint">
            <a:alphaModFix/>
            <a:extLst>
              <a:ext uri="{28A0092B-C50C-407E-A947-70E740481C1C}">
                <a14:useLocalDpi xmlns:a14="http://schemas.microsoft.com/office/drawing/2010/main" val="0"/>
              </a:ext>
            </a:extLst>
          </a:blip>
          <a:srcRect l="42091" t="19134" b="25138"/>
          <a:stretch/>
        </p:blipFill>
        <p:spPr>
          <a:xfrm flipH="1">
            <a:off x="8335557" y="365125"/>
            <a:ext cx="3347842" cy="2312734"/>
          </a:xfrm>
          <a:prstGeom prst="rect">
            <a:avLst/>
          </a:prstGeom>
          <a:ln>
            <a:noFill/>
          </a:ln>
          <a:effectLst>
            <a:outerShdw blurRad="190500" algn="tl" rotWithShape="0">
              <a:srgbClr val="000000">
                <a:alpha val="70000"/>
              </a:srgbClr>
            </a:outerShdw>
          </a:effectLst>
        </p:spPr>
      </p:pic>
      <p:pic>
        <p:nvPicPr>
          <p:cNvPr id="9" name="Picture 8" descr="A group of surgeons in a room&#10;&#10;Description automatically generated with low confidence">
            <a:extLst>
              <a:ext uri="{FF2B5EF4-FFF2-40B4-BE49-F238E27FC236}">
                <a16:creationId xmlns:a16="http://schemas.microsoft.com/office/drawing/2014/main" id="{643FC15D-61DA-43FB-AD5A-92F02CFC0296}"/>
              </a:ext>
            </a:extLst>
          </p:cNvPr>
          <p:cNvPicPr>
            <a:picLocks noChangeAspect="1"/>
          </p:cNvPicPr>
          <p:nvPr/>
        </p:nvPicPr>
        <p:blipFill rotWithShape="1">
          <a:blip r:embed="rId3">
            <a:extLst>
              <a:ext uri="{28A0092B-C50C-407E-A947-70E740481C1C}">
                <a14:useLocalDpi xmlns:a14="http://schemas.microsoft.com/office/drawing/2010/main" val="0"/>
              </a:ext>
            </a:extLst>
          </a:blip>
          <a:srcRect l="21408"/>
          <a:stretch/>
        </p:blipFill>
        <p:spPr>
          <a:xfrm>
            <a:off x="8654292" y="3798364"/>
            <a:ext cx="3189216" cy="1131093"/>
          </a:xfrm>
          <a:prstGeom prst="rect">
            <a:avLst/>
          </a:prstGeom>
          <a:ln>
            <a:noFill/>
          </a:ln>
          <a:effectLst>
            <a:outerShdw blurRad="190500" algn="tl" rotWithShape="0">
              <a:srgbClr val="000000">
                <a:alpha val="70000"/>
              </a:srgbClr>
            </a:outerShdw>
          </a:effectLst>
        </p:spPr>
      </p:pic>
      <p:sp>
        <p:nvSpPr>
          <p:cNvPr id="7" name="Footer Placeholder 6">
            <a:extLst>
              <a:ext uri="{FF2B5EF4-FFF2-40B4-BE49-F238E27FC236}">
                <a16:creationId xmlns:a16="http://schemas.microsoft.com/office/drawing/2014/main" id="{BD0C32E4-39FF-40FD-B8C0-84D68754BFAE}"/>
              </a:ext>
            </a:extLst>
          </p:cNvPr>
          <p:cNvSpPr>
            <a:spLocks noGrp="1"/>
          </p:cNvSpPr>
          <p:nvPr>
            <p:ph type="ftr" sz="quarter" idx="11"/>
          </p:nvPr>
        </p:nvSpPr>
        <p:spPr/>
        <p:txBody>
          <a:bodyPr/>
          <a:lstStyle/>
          <a:p>
            <a:r>
              <a:rPr lang="de-DE"/>
              <a:t>Steuergerechtigkeit und Ungleichheit | Kai J. Lingnau</a:t>
            </a:r>
          </a:p>
        </p:txBody>
      </p:sp>
    </p:spTree>
    <p:extLst>
      <p:ext uri="{BB962C8B-B14F-4D97-AF65-F5344CB8AC3E}">
        <p14:creationId xmlns:p14="http://schemas.microsoft.com/office/powerpoint/2010/main" val="215960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2000"/>
                                        <p:tgtEl>
                                          <p:spTgt spid="11"/>
                                        </p:tgtEl>
                                      </p:cBhvr>
                                    </p:animEffect>
                                  </p:childTnLst>
                                </p:cTn>
                              </p:par>
                              <p:par>
                                <p:cTn id="19" presetID="22" presetClass="entr" presetSubtype="4" fill="hold" nodeType="withEffect">
                                  <p:stCondLst>
                                    <p:cond delay="150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2000"/>
                                        <p:tgtEl>
                                          <p:spTgt spid="9"/>
                                        </p:tgtEl>
                                      </p:cBhvr>
                                    </p:animEffect>
                                  </p:childTnLst>
                                </p:cTn>
                              </p:par>
                              <p:par>
                                <p:cTn id="22" presetID="42" presetClass="entr" presetSubtype="0" fill="hold" nodeType="withEffect">
                                  <p:stCondLst>
                                    <p:cond delay="25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5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25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6" fill="hold">
                            <p:stCondLst>
                              <p:cond delay="1250"/>
                            </p:stCondLst>
                            <p:childTnLst>
                              <p:par>
                                <p:cTn id="57" presetID="42" presetClass="entr" presetSubtype="0" fill="hold" nodeType="after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1000"/>
                                        <p:tgtEl>
                                          <p:spTgt spid="3">
                                            <p:txEl>
                                              <p:pRg st="9" end="9"/>
                                            </p:txEl>
                                          </p:spTgt>
                                        </p:tgtEl>
                                      </p:cBhvr>
                                    </p:animEffect>
                                    <p:anim calcmode="lin" valueType="num">
                                      <p:cBhvr>
                                        <p:cTn id="6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844894-989A-736B-FD26-94EB6014CAC2}"/>
              </a:ext>
            </a:extLst>
          </p:cNvPr>
          <p:cNvSpPr>
            <a:spLocks noGrp="1"/>
          </p:cNvSpPr>
          <p:nvPr>
            <p:ph type="title"/>
          </p:nvPr>
        </p:nvSpPr>
        <p:spPr/>
        <p:txBody>
          <a:bodyPr/>
          <a:lstStyle/>
          <a:p>
            <a:r>
              <a:rPr lang="de-DE" dirty="0"/>
              <a:t>Zeit: Unsichtbare Ungleichheit</a:t>
            </a:r>
            <a:endParaRPr lang="de-AT" dirty="0"/>
          </a:p>
        </p:txBody>
      </p:sp>
      <p:sp>
        <p:nvSpPr>
          <p:cNvPr id="4" name="Datumsplatzhalter 3">
            <a:extLst>
              <a:ext uri="{FF2B5EF4-FFF2-40B4-BE49-F238E27FC236}">
                <a16:creationId xmlns:a16="http://schemas.microsoft.com/office/drawing/2014/main" id="{14CEC9C7-6229-2DC6-CC0C-1498E0F534F5}"/>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11B7D62F-1A72-8D4A-5070-07FDF7648FF6}"/>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2FF4A099-FA1D-9FE4-1B07-C1B2A276E923}"/>
              </a:ext>
            </a:extLst>
          </p:cNvPr>
          <p:cNvSpPr>
            <a:spLocks noGrp="1"/>
          </p:cNvSpPr>
          <p:nvPr>
            <p:ph type="sldNum" sz="quarter" idx="12"/>
          </p:nvPr>
        </p:nvSpPr>
        <p:spPr/>
        <p:txBody>
          <a:bodyPr/>
          <a:lstStyle/>
          <a:p>
            <a:fld id="{3BCEFD86-2525-4952-84D0-968E03961A76}" type="slidenum">
              <a:rPr lang="de-DE" smtClean="0"/>
              <a:t>5</a:t>
            </a:fld>
            <a:endParaRPr lang="de-DE"/>
          </a:p>
        </p:txBody>
      </p:sp>
      <p:pic>
        <p:nvPicPr>
          <p:cNvPr id="7" name="Inhaltsplatzhalter 11">
            <a:extLst>
              <a:ext uri="{FF2B5EF4-FFF2-40B4-BE49-F238E27FC236}">
                <a16:creationId xmlns:a16="http://schemas.microsoft.com/office/drawing/2014/main" id="{85F54B0C-30C5-74CB-42AC-63424C523BD6}"/>
              </a:ext>
            </a:extLst>
          </p:cNvPr>
          <p:cNvPicPr>
            <a:picLocks noGrp="1" noChangeAspect="1"/>
          </p:cNvPicPr>
          <p:nvPr>
            <p:ph idx="1"/>
          </p:nvPr>
        </p:nvPicPr>
        <p:blipFill>
          <a:blip r:embed="rId3"/>
          <a:stretch>
            <a:fillRect/>
          </a:stretch>
        </p:blipFill>
        <p:spPr>
          <a:xfrm>
            <a:off x="1816917" y="1825625"/>
            <a:ext cx="8558165" cy="4351338"/>
          </a:xfrm>
          <a:prstGeom prst="rect">
            <a:avLst/>
          </a:prstGeom>
          <a:ln>
            <a:solidFill>
              <a:schemeClr val="tx1"/>
            </a:solidFill>
          </a:ln>
        </p:spPr>
      </p:pic>
    </p:spTree>
    <p:extLst>
      <p:ext uri="{BB962C8B-B14F-4D97-AF65-F5344CB8AC3E}">
        <p14:creationId xmlns:p14="http://schemas.microsoft.com/office/powerpoint/2010/main" val="19355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2E5A-FE28-5240-1429-D3C6FE79E545}"/>
              </a:ext>
            </a:extLst>
          </p:cNvPr>
          <p:cNvSpPr>
            <a:spLocks noGrp="1"/>
          </p:cNvSpPr>
          <p:nvPr>
            <p:ph type="title"/>
          </p:nvPr>
        </p:nvSpPr>
        <p:spPr/>
        <p:txBody>
          <a:bodyPr/>
          <a:lstStyle/>
          <a:p>
            <a:r>
              <a:rPr lang="de-DE" dirty="0"/>
              <a:t>Kapital als scheue Reh?</a:t>
            </a:r>
          </a:p>
        </p:txBody>
      </p:sp>
      <p:sp>
        <p:nvSpPr>
          <p:cNvPr id="3" name="Inhaltsplatzhalter 2">
            <a:extLst>
              <a:ext uri="{FF2B5EF4-FFF2-40B4-BE49-F238E27FC236}">
                <a16:creationId xmlns:a16="http://schemas.microsoft.com/office/drawing/2014/main" id="{31DD237E-436D-0055-7469-C20BCB0C1231}"/>
              </a:ext>
            </a:extLst>
          </p:cNvPr>
          <p:cNvSpPr>
            <a:spLocks noGrp="1"/>
          </p:cNvSpPr>
          <p:nvPr>
            <p:ph idx="1"/>
          </p:nvPr>
        </p:nvSpPr>
        <p:spPr/>
        <p:txBody>
          <a:bodyPr/>
          <a:lstStyle/>
          <a:p>
            <a:r>
              <a:rPr lang="de-DE" dirty="0"/>
              <a:t>Bei Vermögenssteuern verschwindet das Kapital ins Ausland</a:t>
            </a:r>
          </a:p>
          <a:p>
            <a:endParaRPr lang="de-DE" dirty="0"/>
          </a:p>
          <a:p>
            <a:r>
              <a:rPr lang="de-DE" dirty="0"/>
              <a:t>Kapital, Reichtum und Einfluss sind an Orte geknüpft</a:t>
            </a:r>
          </a:p>
          <a:p>
            <a:endParaRPr lang="de-DE" dirty="0"/>
          </a:p>
          <a:p>
            <a:r>
              <a:rPr lang="de-DE" dirty="0"/>
              <a:t>Vermögenssteuern vs. Unternehmenssteuern</a:t>
            </a:r>
          </a:p>
          <a:p>
            <a:r>
              <a:rPr lang="de-DE" dirty="0"/>
              <a:t>Beispiele: Schweiz, Norwegen</a:t>
            </a:r>
          </a:p>
          <a:p>
            <a:r>
              <a:rPr lang="de-DE" dirty="0"/>
              <a:t>Wegzugsbesteuerung</a:t>
            </a:r>
          </a:p>
        </p:txBody>
      </p:sp>
      <p:sp>
        <p:nvSpPr>
          <p:cNvPr id="4" name="Datumsplatzhalter 3">
            <a:extLst>
              <a:ext uri="{FF2B5EF4-FFF2-40B4-BE49-F238E27FC236}">
                <a16:creationId xmlns:a16="http://schemas.microsoft.com/office/drawing/2014/main" id="{354EE7BF-7095-BBAC-872E-1BF13166D8AA}"/>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71176EE3-0BAC-E05D-76AD-BEF5353AEBC8}"/>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B024B9AA-8BC3-8FAD-6AC0-1D5A3ECEEB54}"/>
              </a:ext>
            </a:extLst>
          </p:cNvPr>
          <p:cNvSpPr>
            <a:spLocks noGrp="1"/>
          </p:cNvSpPr>
          <p:nvPr>
            <p:ph type="sldNum" sz="quarter" idx="12"/>
          </p:nvPr>
        </p:nvSpPr>
        <p:spPr/>
        <p:txBody>
          <a:bodyPr/>
          <a:lstStyle/>
          <a:p>
            <a:fld id="{3BCEFD86-2525-4952-84D0-968E03961A76}" type="slidenum">
              <a:rPr lang="de-DE" smtClean="0"/>
              <a:t>50</a:t>
            </a:fld>
            <a:endParaRPr lang="de-DE"/>
          </a:p>
        </p:txBody>
      </p:sp>
    </p:spTree>
    <p:extLst>
      <p:ext uri="{BB962C8B-B14F-4D97-AF65-F5344CB8AC3E}">
        <p14:creationId xmlns:p14="http://schemas.microsoft.com/office/powerpoint/2010/main" val="257040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508BF-9167-494D-9E8A-F1899BF7075A}"/>
              </a:ext>
            </a:extLst>
          </p:cNvPr>
          <p:cNvSpPr>
            <a:spLocks noGrp="1"/>
          </p:cNvSpPr>
          <p:nvPr>
            <p:ph type="title"/>
          </p:nvPr>
        </p:nvSpPr>
        <p:spPr/>
        <p:txBody>
          <a:bodyPr/>
          <a:lstStyle/>
          <a:p>
            <a:r>
              <a:rPr lang="de-DE" dirty="0"/>
              <a:t>Freibeträge bei Vermögenssteuern</a:t>
            </a:r>
          </a:p>
        </p:txBody>
      </p:sp>
      <p:sp>
        <p:nvSpPr>
          <p:cNvPr id="3" name="Content Placeholder 2">
            <a:extLst>
              <a:ext uri="{FF2B5EF4-FFF2-40B4-BE49-F238E27FC236}">
                <a16:creationId xmlns:a16="http://schemas.microsoft.com/office/drawing/2014/main" id="{41B4D27F-E314-45A3-BF8B-2F9D7F66B8E0}"/>
              </a:ext>
            </a:extLst>
          </p:cNvPr>
          <p:cNvSpPr>
            <a:spLocks noGrp="1"/>
          </p:cNvSpPr>
          <p:nvPr>
            <p:ph idx="1"/>
          </p:nvPr>
        </p:nvSpPr>
        <p:spPr>
          <a:xfrm>
            <a:off x="838200" y="1825625"/>
            <a:ext cx="8324654" cy="4351338"/>
          </a:xfrm>
        </p:spPr>
        <p:txBody>
          <a:bodyPr/>
          <a:lstStyle/>
          <a:p>
            <a:r>
              <a:rPr lang="de-DE" dirty="0">
                <a:solidFill>
                  <a:srgbClr val="C00000"/>
                </a:solidFill>
              </a:rPr>
              <a:t>Von der Besteuerung ausgenommen</a:t>
            </a:r>
            <a:r>
              <a:rPr lang="de-DE" dirty="0"/>
              <a:t>er Grundbetrag</a:t>
            </a:r>
          </a:p>
          <a:p>
            <a:r>
              <a:rPr lang="de-DE" dirty="0">
                <a:solidFill>
                  <a:srgbClr val="C00000"/>
                </a:solidFill>
              </a:rPr>
              <a:t>In jedem Konzept</a:t>
            </a:r>
            <a:r>
              <a:rPr lang="de-DE" dirty="0"/>
              <a:t> einer Vermögensteuer explizit </a:t>
            </a:r>
            <a:r>
              <a:rPr lang="de-DE" dirty="0">
                <a:solidFill>
                  <a:srgbClr val="C00000"/>
                </a:solidFill>
              </a:rPr>
              <a:t>enthalten</a:t>
            </a:r>
          </a:p>
          <a:p>
            <a:r>
              <a:rPr lang="de-DE" dirty="0"/>
              <a:t>Variiert je nach Konzept </a:t>
            </a:r>
            <a:r>
              <a:rPr lang="de-DE" dirty="0">
                <a:solidFill>
                  <a:schemeClr val="bg1">
                    <a:lumMod val="50000"/>
                  </a:schemeClr>
                </a:solidFill>
              </a:rPr>
              <a:t>(oft 1 Mio. €)</a:t>
            </a:r>
          </a:p>
          <a:p>
            <a:endParaRPr lang="de-DE" dirty="0"/>
          </a:p>
          <a:p>
            <a:r>
              <a:rPr lang="de-DE" dirty="0"/>
              <a:t>Das heißt…</a:t>
            </a:r>
          </a:p>
          <a:p>
            <a:pPr lvl="1">
              <a:buFont typeface="Wingdings" panose="05000000000000000000" pitchFamily="2" charset="2"/>
              <a:buChar char="Ø"/>
            </a:pPr>
            <a:r>
              <a:rPr lang="de-DE" dirty="0"/>
              <a:t>Nur die Reichsten (ca. 1-5%) zahlen Vermögensteuern.</a:t>
            </a:r>
          </a:p>
          <a:p>
            <a:pPr lvl="1">
              <a:buFont typeface="Wingdings" panose="05000000000000000000" pitchFamily="2" charset="2"/>
              <a:buChar char="Ø"/>
            </a:pPr>
            <a:r>
              <a:rPr lang="de-DE" dirty="0" err="1"/>
              <a:t>Jede:r</a:t>
            </a:r>
            <a:r>
              <a:rPr lang="de-DE" dirty="0"/>
              <a:t> </a:t>
            </a:r>
            <a:r>
              <a:rPr lang="de-DE" dirty="0" err="1"/>
              <a:t>Millionär:in</a:t>
            </a:r>
            <a:r>
              <a:rPr lang="de-DE" dirty="0"/>
              <a:t> bleibt </a:t>
            </a:r>
            <a:r>
              <a:rPr lang="de-DE" dirty="0" err="1"/>
              <a:t>Millionär:in</a:t>
            </a:r>
            <a:r>
              <a:rPr lang="de-DE" dirty="0"/>
              <a:t>.</a:t>
            </a:r>
          </a:p>
          <a:p>
            <a:pPr lvl="1">
              <a:buFont typeface="Wingdings" panose="05000000000000000000" pitchFamily="2" charset="2"/>
              <a:buChar char="Ø"/>
            </a:pPr>
            <a:r>
              <a:rPr lang="de-DE" dirty="0"/>
              <a:t>Das Haus der Oma wird nie „wegbesteuert“.</a:t>
            </a:r>
          </a:p>
        </p:txBody>
      </p:sp>
      <p:sp>
        <p:nvSpPr>
          <p:cNvPr id="4" name="Date Placeholder 3">
            <a:extLst>
              <a:ext uri="{FF2B5EF4-FFF2-40B4-BE49-F238E27FC236}">
                <a16:creationId xmlns:a16="http://schemas.microsoft.com/office/drawing/2014/main" id="{0344B70E-DBCA-40B1-9AB1-157963436FF0}"/>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0119DA62-5596-47C6-B34C-13144F6A1B51}"/>
              </a:ext>
            </a:extLst>
          </p:cNvPr>
          <p:cNvSpPr>
            <a:spLocks noGrp="1"/>
          </p:cNvSpPr>
          <p:nvPr>
            <p:ph type="sldNum" sz="quarter" idx="12"/>
          </p:nvPr>
        </p:nvSpPr>
        <p:spPr/>
        <p:txBody>
          <a:bodyPr/>
          <a:lstStyle/>
          <a:p>
            <a:fld id="{3BCEFD86-2525-4952-84D0-968E03961A76}" type="slidenum">
              <a:rPr lang="de-DE" smtClean="0"/>
              <a:t>51</a:t>
            </a:fld>
            <a:endParaRPr lang="de-DE"/>
          </a:p>
        </p:txBody>
      </p:sp>
      <p:pic>
        <p:nvPicPr>
          <p:cNvPr id="8" name="Picture 7" descr="A picture containing grass, building, house, outdoor&#10;&#10;Description automatically generated">
            <a:extLst>
              <a:ext uri="{FF2B5EF4-FFF2-40B4-BE49-F238E27FC236}">
                <a16:creationId xmlns:a16="http://schemas.microsoft.com/office/drawing/2014/main" id="{01166023-4D32-4799-8169-FFB25431BDC6}"/>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1630" t="9095" r="13563" b="24167"/>
          <a:stretch/>
        </p:blipFill>
        <p:spPr>
          <a:xfrm>
            <a:off x="8496099" y="3119201"/>
            <a:ext cx="3261877" cy="1927911"/>
          </a:xfrm>
          <a:prstGeom prst="rect">
            <a:avLst/>
          </a:prstGeom>
          <a:ln>
            <a:noFill/>
          </a:ln>
          <a:effectLst>
            <a:outerShdw blurRad="190500" algn="tl" rotWithShape="0">
              <a:srgbClr val="000000">
                <a:alpha val="70000"/>
              </a:srgbClr>
            </a:outerShdw>
          </a:effectLst>
        </p:spPr>
      </p:pic>
      <p:sp>
        <p:nvSpPr>
          <p:cNvPr id="7" name="Footer Placeholder 6">
            <a:extLst>
              <a:ext uri="{FF2B5EF4-FFF2-40B4-BE49-F238E27FC236}">
                <a16:creationId xmlns:a16="http://schemas.microsoft.com/office/drawing/2014/main" id="{D2B3A85A-E77E-4155-A4A3-56ED07E9841D}"/>
              </a:ext>
            </a:extLst>
          </p:cNvPr>
          <p:cNvSpPr>
            <a:spLocks noGrp="1"/>
          </p:cNvSpPr>
          <p:nvPr>
            <p:ph type="ftr" sz="quarter" idx="11"/>
          </p:nvPr>
        </p:nvSpPr>
        <p:spPr/>
        <p:txBody>
          <a:bodyPr/>
          <a:lstStyle/>
          <a:p>
            <a:r>
              <a:rPr lang="de-DE"/>
              <a:t>Steuergerechtigkeit und Ungleichheit | Kai J. Lingnau</a:t>
            </a:r>
          </a:p>
        </p:txBody>
      </p:sp>
    </p:spTree>
    <p:extLst>
      <p:ext uri="{BB962C8B-B14F-4D97-AF65-F5344CB8AC3E}">
        <p14:creationId xmlns:p14="http://schemas.microsoft.com/office/powerpoint/2010/main" val="125845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5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100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150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22" presetClass="entr" presetSubtype="4" fill="hold"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wipe(down)">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927E-1EF3-43EB-B682-E02F5FDA3207}"/>
              </a:ext>
            </a:extLst>
          </p:cNvPr>
          <p:cNvSpPr>
            <a:spLocks noGrp="1"/>
          </p:cNvSpPr>
          <p:nvPr>
            <p:ph type="title"/>
          </p:nvPr>
        </p:nvSpPr>
        <p:spPr/>
        <p:txBody>
          <a:bodyPr/>
          <a:lstStyle/>
          <a:p>
            <a:r>
              <a:rPr lang="de-DE" dirty="0"/>
              <a:t>Offene Fragen | Feedback | Diskussion</a:t>
            </a:r>
            <a:endParaRPr lang="en-GB" dirty="0"/>
          </a:p>
        </p:txBody>
      </p:sp>
      <p:sp>
        <p:nvSpPr>
          <p:cNvPr id="3" name="Content Placeholder 2">
            <a:extLst>
              <a:ext uri="{FF2B5EF4-FFF2-40B4-BE49-F238E27FC236}">
                <a16:creationId xmlns:a16="http://schemas.microsoft.com/office/drawing/2014/main" id="{64ACCBF3-55D1-47F3-9CF4-069A8F0E1913}"/>
              </a:ext>
            </a:extLst>
          </p:cNvPr>
          <p:cNvSpPr>
            <a:spLocks noGrp="1"/>
          </p:cNvSpPr>
          <p:nvPr>
            <p:ph idx="1"/>
          </p:nvPr>
        </p:nvSpPr>
        <p:spPr/>
        <p:txBody>
          <a:bodyPr>
            <a:normAutofit/>
          </a:bodyPr>
          <a:lstStyle/>
          <a:p>
            <a:r>
              <a:rPr lang="de-DE" sz="2000" dirty="0"/>
              <a:t>Gibt es noch Fragen?</a:t>
            </a:r>
          </a:p>
          <a:p>
            <a:r>
              <a:rPr lang="de-DE" sz="2000" dirty="0"/>
              <a:t>Sonst: Gerne Feedback</a:t>
            </a:r>
          </a:p>
          <a:p>
            <a:endParaRPr lang="de-DE" sz="2000" dirty="0"/>
          </a:p>
          <a:p>
            <a:pPr marL="0" indent="0">
              <a:buNone/>
            </a:pPr>
            <a:endParaRPr lang="de-DE" sz="2000" dirty="0"/>
          </a:p>
          <a:p>
            <a:pPr marL="0" indent="0">
              <a:buNone/>
            </a:pPr>
            <a:endParaRPr lang="de-DE" sz="2000" dirty="0"/>
          </a:p>
          <a:p>
            <a:pPr marL="0" indent="0">
              <a:buNone/>
            </a:pPr>
            <a:r>
              <a:rPr lang="de-DE" sz="2000" dirty="0">
                <a:solidFill>
                  <a:schemeClr val="bg1">
                    <a:lumMod val="50000"/>
                  </a:schemeClr>
                </a:solidFill>
              </a:rPr>
              <a:t>Bei weiteren Fragen:</a:t>
            </a:r>
          </a:p>
          <a:p>
            <a:pPr>
              <a:buFont typeface="Wingdings" panose="05000000000000000000" pitchFamily="2" charset="2"/>
              <a:buChar char="Ø"/>
            </a:pPr>
            <a:r>
              <a:rPr lang="de-DE" sz="2000" dirty="0">
                <a:solidFill>
                  <a:schemeClr val="bg1">
                    <a:lumMod val="50000"/>
                  </a:schemeClr>
                </a:solidFill>
              </a:rPr>
              <a:t> kai.lingnau@attac.at</a:t>
            </a:r>
            <a:endParaRPr lang="en-GB" sz="2000" dirty="0">
              <a:solidFill>
                <a:schemeClr val="bg1">
                  <a:lumMod val="50000"/>
                </a:schemeClr>
              </a:solidFill>
            </a:endParaRPr>
          </a:p>
        </p:txBody>
      </p:sp>
      <p:sp>
        <p:nvSpPr>
          <p:cNvPr id="4" name="Date Placeholder 3">
            <a:extLst>
              <a:ext uri="{FF2B5EF4-FFF2-40B4-BE49-F238E27FC236}">
                <a16:creationId xmlns:a16="http://schemas.microsoft.com/office/drawing/2014/main" id="{FE1A04CC-0B6E-43F7-8072-D86DBA52E571}"/>
              </a:ext>
            </a:extLst>
          </p:cNvPr>
          <p:cNvSpPr>
            <a:spLocks noGrp="1"/>
          </p:cNvSpPr>
          <p:nvPr>
            <p:ph type="dt" sz="half" idx="10"/>
          </p:nvPr>
        </p:nvSpPr>
        <p:spPr/>
        <p:txBody>
          <a:bodyPr/>
          <a:lstStyle/>
          <a:p>
            <a:r>
              <a:rPr lang="de-DE"/>
              <a:t>13.11.2025</a:t>
            </a:r>
          </a:p>
        </p:txBody>
      </p:sp>
      <p:sp>
        <p:nvSpPr>
          <p:cNvPr id="6" name="Slide Number Placeholder 5">
            <a:extLst>
              <a:ext uri="{FF2B5EF4-FFF2-40B4-BE49-F238E27FC236}">
                <a16:creationId xmlns:a16="http://schemas.microsoft.com/office/drawing/2014/main" id="{47CEF465-F394-4B8E-B1ED-5F8359CEB932}"/>
              </a:ext>
            </a:extLst>
          </p:cNvPr>
          <p:cNvSpPr>
            <a:spLocks noGrp="1"/>
          </p:cNvSpPr>
          <p:nvPr>
            <p:ph type="sldNum" sz="quarter" idx="12"/>
          </p:nvPr>
        </p:nvSpPr>
        <p:spPr/>
        <p:txBody>
          <a:bodyPr/>
          <a:lstStyle/>
          <a:p>
            <a:fld id="{3BCEFD86-2525-4952-84D0-968E03961A76}" type="slidenum">
              <a:rPr lang="de-DE" smtClean="0"/>
              <a:t>52</a:t>
            </a:fld>
            <a:endParaRPr lang="de-DE"/>
          </a:p>
        </p:txBody>
      </p:sp>
      <p:pic>
        <p:nvPicPr>
          <p:cNvPr id="7" name="Picture 6">
            <a:extLst>
              <a:ext uri="{FF2B5EF4-FFF2-40B4-BE49-F238E27FC236}">
                <a16:creationId xmlns:a16="http://schemas.microsoft.com/office/drawing/2014/main" id="{4BCCAACE-0B1F-4395-BDDE-66C50F97EB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19120" y="2258959"/>
            <a:ext cx="4479972" cy="3313220"/>
          </a:xfrm>
          <a:prstGeom prst="rect">
            <a:avLst/>
          </a:prstGeom>
        </p:spPr>
      </p:pic>
      <p:sp>
        <p:nvSpPr>
          <p:cNvPr id="8" name="Footer Placeholder 7">
            <a:extLst>
              <a:ext uri="{FF2B5EF4-FFF2-40B4-BE49-F238E27FC236}">
                <a16:creationId xmlns:a16="http://schemas.microsoft.com/office/drawing/2014/main" id="{3AC620CE-F163-400F-859C-5DA778AE7FB5}"/>
              </a:ext>
            </a:extLst>
          </p:cNvPr>
          <p:cNvSpPr>
            <a:spLocks noGrp="1"/>
          </p:cNvSpPr>
          <p:nvPr>
            <p:ph type="ftr" sz="quarter" idx="11"/>
          </p:nvPr>
        </p:nvSpPr>
        <p:spPr/>
        <p:txBody>
          <a:bodyPr/>
          <a:lstStyle/>
          <a:p>
            <a:r>
              <a:rPr lang="de-DE"/>
              <a:t>Steuergerechtigkeit und Ungleichheit | Kai J. Lingnau</a:t>
            </a:r>
          </a:p>
        </p:txBody>
      </p:sp>
    </p:spTree>
    <p:extLst>
      <p:ext uri="{BB962C8B-B14F-4D97-AF65-F5344CB8AC3E}">
        <p14:creationId xmlns:p14="http://schemas.microsoft.com/office/powerpoint/2010/main" val="156261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1000"/>
                                        <p:tgtEl>
                                          <p:spTgt spid="3">
                                            <p:txEl>
                                              <p:pRg st="5" end="5"/>
                                            </p:txEl>
                                          </p:spTgt>
                                        </p:tgtEl>
                                      </p:cBhvr>
                                    </p:animEffect>
                                    <p:anim calcmode="lin" valueType="num">
                                      <p:cBhvr>
                                        <p:cTn id="1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0"/>
                                        <p:tgtEl>
                                          <p:spTgt spid="3">
                                            <p:txEl>
                                              <p:pRg st="6" end="6"/>
                                            </p:txEl>
                                          </p:spTgt>
                                        </p:tgtEl>
                                      </p:cBhvr>
                                    </p:animEffect>
                                    <p:anim calcmode="lin" valueType="num">
                                      <p:cBhvr>
                                        <p:cTn id="2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4E37AA-A516-ACB1-9393-57C907018DDC}"/>
              </a:ext>
            </a:extLst>
          </p:cNvPr>
          <p:cNvSpPr>
            <a:spLocks noGrp="1"/>
          </p:cNvSpPr>
          <p:nvPr>
            <p:ph type="title"/>
          </p:nvPr>
        </p:nvSpPr>
        <p:spPr/>
        <p:txBody>
          <a:bodyPr/>
          <a:lstStyle/>
          <a:p>
            <a:r>
              <a:rPr lang="de-DE" dirty="0"/>
              <a:t>Wer heißt hier eigentlich „reich“?</a:t>
            </a:r>
          </a:p>
        </p:txBody>
      </p:sp>
      <p:sp>
        <p:nvSpPr>
          <p:cNvPr id="3" name="Inhaltsplatzhalter 2">
            <a:extLst>
              <a:ext uri="{FF2B5EF4-FFF2-40B4-BE49-F238E27FC236}">
                <a16:creationId xmlns:a16="http://schemas.microsoft.com/office/drawing/2014/main" id="{86C73D3C-CBBC-F797-B102-84BB9BAFADE9}"/>
              </a:ext>
            </a:extLst>
          </p:cNvPr>
          <p:cNvSpPr>
            <a:spLocks noGrp="1"/>
          </p:cNvSpPr>
          <p:nvPr>
            <p:ph idx="1"/>
          </p:nvPr>
        </p:nvSpPr>
        <p:spPr/>
        <p:txBody>
          <a:bodyPr/>
          <a:lstStyle/>
          <a:p>
            <a:pPr marL="0" indent="0">
              <a:buNone/>
            </a:pPr>
            <a:r>
              <a:rPr lang="de-DE" u="sng" dirty="0"/>
              <a:t>Reichtum</a:t>
            </a:r>
          </a:p>
          <a:p>
            <a:r>
              <a:rPr lang="de-DE" dirty="0"/>
              <a:t>Ab wann gilt eine Person als reich?</a:t>
            </a:r>
          </a:p>
          <a:p>
            <a:pPr lvl="1">
              <a:buFont typeface="Wingdings" panose="05000000000000000000" pitchFamily="2" charset="2"/>
              <a:buChar char="Ø"/>
            </a:pPr>
            <a:r>
              <a:rPr lang="de-DE" dirty="0"/>
              <a:t>Ab welchem </a:t>
            </a:r>
            <a:r>
              <a:rPr lang="de-DE" b="1" dirty="0"/>
              <a:t>Einkommen</a:t>
            </a:r>
            <a:r>
              <a:rPr lang="de-DE" dirty="0"/>
              <a:t> gilt eine Person als reich?</a:t>
            </a:r>
          </a:p>
          <a:p>
            <a:pPr lvl="1">
              <a:buFont typeface="Wingdings" panose="05000000000000000000" pitchFamily="2" charset="2"/>
              <a:buChar char="Ø"/>
            </a:pPr>
            <a:r>
              <a:rPr lang="de-DE" dirty="0"/>
              <a:t>Ab welchem </a:t>
            </a:r>
            <a:r>
              <a:rPr lang="de-DE" b="1" dirty="0"/>
              <a:t>Vermögen</a:t>
            </a:r>
            <a:r>
              <a:rPr lang="de-DE" dirty="0"/>
              <a:t> gilt eine Person als reich?</a:t>
            </a:r>
          </a:p>
          <a:p>
            <a:pPr lvl="1">
              <a:buFont typeface="Wingdings" panose="05000000000000000000" pitchFamily="2" charset="2"/>
              <a:buChar char="Ø"/>
            </a:pPr>
            <a:r>
              <a:rPr lang="de-DE" dirty="0"/>
              <a:t>Sind die Dinge unabhängig voneinander?</a:t>
            </a:r>
          </a:p>
          <a:p>
            <a:endParaRPr lang="de-DE" dirty="0"/>
          </a:p>
          <a:p>
            <a:pPr marL="0" indent="0">
              <a:buNone/>
            </a:pPr>
            <a:r>
              <a:rPr lang="de-DE" u="sng" dirty="0"/>
              <a:t>Armut</a:t>
            </a:r>
          </a:p>
          <a:p>
            <a:r>
              <a:rPr lang="de-DE" dirty="0"/>
              <a:t>Wann gilt eine Person als arm?</a:t>
            </a:r>
          </a:p>
          <a:p>
            <a:pPr lvl="1">
              <a:buFont typeface="Wingdings" panose="05000000000000000000" pitchFamily="2" charset="2"/>
              <a:buChar char="Ø"/>
            </a:pPr>
            <a:r>
              <a:rPr lang="de-DE" dirty="0"/>
              <a:t>Ab welchem </a:t>
            </a:r>
            <a:r>
              <a:rPr lang="de-DE" b="1" dirty="0"/>
              <a:t>Einkommen</a:t>
            </a:r>
            <a:r>
              <a:rPr lang="de-DE" dirty="0"/>
              <a:t> gilt eine Person als arm?</a:t>
            </a:r>
          </a:p>
          <a:p>
            <a:pPr lvl="1">
              <a:buFont typeface="Wingdings" panose="05000000000000000000" pitchFamily="2" charset="2"/>
              <a:buChar char="Ø"/>
            </a:pPr>
            <a:r>
              <a:rPr lang="de-DE" dirty="0"/>
              <a:t>Ab welchem </a:t>
            </a:r>
            <a:r>
              <a:rPr lang="de-DE" b="1" dirty="0"/>
              <a:t>Vermögen</a:t>
            </a:r>
            <a:r>
              <a:rPr lang="de-DE" dirty="0"/>
              <a:t> gilt eine Person als arm?</a:t>
            </a:r>
          </a:p>
          <a:p>
            <a:pPr lvl="1">
              <a:buFont typeface="Wingdings" panose="05000000000000000000" pitchFamily="2" charset="2"/>
              <a:buChar char="Ø"/>
            </a:pPr>
            <a:r>
              <a:rPr lang="de-DE" dirty="0"/>
              <a:t>Wie hängen die Dinge zusammen?</a:t>
            </a:r>
          </a:p>
        </p:txBody>
      </p:sp>
      <p:sp>
        <p:nvSpPr>
          <p:cNvPr id="4" name="Datumsplatzhalter 3">
            <a:extLst>
              <a:ext uri="{FF2B5EF4-FFF2-40B4-BE49-F238E27FC236}">
                <a16:creationId xmlns:a16="http://schemas.microsoft.com/office/drawing/2014/main" id="{6C3D3194-58A5-8547-2113-07B2C98B90FB}"/>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B74A024B-2589-139B-BB9F-764F867503C8}"/>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9791E28F-B580-86B3-6722-35C202D8D0B3}"/>
              </a:ext>
            </a:extLst>
          </p:cNvPr>
          <p:cNvSpPr>
            <a:spLocks noGrp="1"/>
          </p:cNvSpPr>
          <p:nvPr>
            <p:ph type="sldNum" sz="quarter" idx="12"/>
          </p:nvPr>
        </p:nvSpPr>
        <p:spPr/>
        <p:txBody>
          <a:bodyPr/>
          <a:lstStyle/>
          <a:p>
            <a:fld id="{3BCEFD86-2525-4952-84D0-968E03961A76}" type="slidenum">
              <a:rPr lang="de-DE" smtClean="0"/>
              <a:t>6</a:t>
            </a:fld>
            <a:endParaRPr lang="de-DE"/>
          </a:p>
        </p:txBody>
      </p:sp>
    </p:spTree>
    <p:extLst>
      <p:ext uri="{BB962C8B-B14F-4D97-AF65-F5344CB8AC3E}">
        <p14:creationId xmlns:p14="http://schemas.microsoft.com/office/powerpoint/2010/main" val="235281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5988E2-8403-0B74-1421-DBD7446C24ED}"/>
              </a:ext>
            </a:extLst>
          </p:cNvPr>
          <p:cNvSpPr>
            <a:spLocks noGrp="1"/>
          </p:cNvSpPr>
          <p:nvPr>
            <p:ph type="title"/>
          </p:nvPr>
        </p:nvSpPr>
        <p:spPr/>
        <p:txBody>
          <a:bodyPr/>
          <a:lstStyle/>
          <a:p>
            <a:r>
              <a:rPr lang="de-DE" dirty="0"/>
              <a:t>Armut definiert</a:t>
            </a:r>
          </a:p>
        </p:txBody>
      </p:sp>
      <p:sp>
        <p:nvSpPr>
          <p:cNvPr id="3" name="Textplatzhalter 2">
            <a:extLst>
              <a:ext uri="{FF2B5EF4-FFF2-40B4-BE49-F238E27FC236}">
                <a16:creationId xmlns:a16="http://schemas.microsoft.com/office/drawing/2014/main" id="{4C57B52E-1AAA-BE05-C3AF-3B2E606EB24D}"/>
              </a:ext>
            </a:extLst>
          </p:cNvPr>
          <p:cNvSpPr>
            <a:spLocks noGrp="1"/>
          </p:cNvSpPr>
          <p:nvPr>
            <p:ph type="body" idx="1"/>
          </p:nvPr>
        </p:nvSpPr>
        <p:spPr/>
        <p:txBody>
          <a:bodyPr/>
          <a:lstStyle/>
          <a:p>
            <a:r>
              <a:rPr lang="de-DE" dirty="0"/>
              <a:t>Absolute Armut</a:t>
            </a:r>
          </a:p>
        </p:txBody>
      </p:sp>
      <p:sp>
        <p:nvSpPr>
          <p:cNvPr id="4" name="Inhaltsplatzhalter 3">
            <a:extLst>
              <a:ext uri="{FF2B5EF4-FFF2-40B4-BE49-F238E27FC236}">
                <a16:creationId xmlns:a16="http://schemas.microsoft.com/office/drawing/2014/main" id="{ACF57133-DF16-2FA7-8A96-F0CDFA108120}"/>
              </a:ext>
            </a:extLst>
          </p:cNvPr>
          <p:cNvSpPr>
            <a:spLocks noGrp="1"/>
          </p:cNvSpPr>
          <p:nvPr>
            <p:ph sz="half" idx="2"/>
          </p:nvPr>
        </p:nvSpPr>
        <p:spPr/>
        <p:txBody>
          <a:bodyPr/>
          <a:lstStyle/>
          <a:p>
            <a:r>
              <a:rPr lang="de-DE" dirty="0"/>
              <a:t>Weniger als $3 pro Tag</a:t>
            </a:r>
          </a:p>
          <a:p>
            <a:r>
              <a:rPr lang="de-DE" dirty="0"/>
              <a:t>In Kaufkraftparitäten</a:t>
            </a:r>
          </a:p>
          <a:p>
            <a:endParaRPr lang="de-DE" dirty="0"/>
          </a:p>
          <a:p>
            <a:endParaRPr lang="de-DE" dirty="0"/>
          </a:p>
          <a:p>
            <a:r>
              <a:rPr lang="de-DE" dirty="0"/>
              <a:t>Relevant für globalen Süden</a:t>
            </a:r>
          </a:p>
          <a:p>
            <a:r>
              <a:rPr lang="de-DE" dirty="0"/>
              <a:t>Existentielle Bedürfnisse betroffen</a:t>
            </a:r>
          </a:p>
        </p:txBody>
      </p:sp>
      <p:sp>
        <p:nvSpPr>
          <p:cNvPr id="5" name="Textplatzhalter 4">
            <a:extLst>
              <a:ext uri="{FF2B5EF4-FFF2-40B4-BE49-F238E27FC236}">
                <a16:creationId xmlns:a16="http://schemas.microsoft.com/office/drawing/2014/main" id="{D6964210-27FF-4DD7-4B35-F58DDBA26515}"/>
              </a:ext>
            </a:extLst>
          </p:cNvPr>
          <p:cNvSpPr>
            <a:spLocks noGrp="1"/>
          </p:cNvSpPr>
          <p:nvPr>
            <p:ph type="body" sz="quarter" idx="3"/>
          </p:nvPr>
        </p:nvSpPr>
        <p:spPr/>
        <p:txBody>
          <a:bodyPr/>
          <a:lstStyle/>
          <a:p>
            <a:r>
              <a:rPr lang="de-DE" dirty="0"/>
              <a:t>Relative Armut</a:t>
            </a:r>
          </a:p>
        </p:txBody>
      </p:sp>
      <p:sp>
        <p:nvSpPr>
          <p:cNvPr id="6" name="Inhaltsplatzhalter 5">
            <a:extLst>
              <a:ext uri="{FF2B5EF4-FFF2-40B4-BE49-F238E27FC236}">
                <a16:creationId xmlns:a16="http://schemas.microsoft.com/office/drawing/2014/main" id="{E58A4022-BA30-A800-7D1E-F4638946365D}"/>
              </a:ext>
            </a:extLst>
          </p:cNvPr>
          <p:cNvSpPr>
            <a:spLocks noGrp="1"/>
          </p:cNvSpPr>
          <p:nvPr>
            <p:ph sz="quarter" idx="4"/>
          </p:nvPr>
        </p:nvSpPr>
        <p:spPr/>
        <p:txBody>
          <a:bodyPr/>
          <a:lstStyle/>
          <a:p>
            <a:r>
              <a:rPr lang="de-DE" dirty="0"/>
              <a:t>Weniger als 60% (bzw. 50%) des Medianeinkommens</a:t>
            </a:r>
          </a:p>
          <a:p>
            <a:r>
              <a:rPr lang="de-DE" dirty="0"/>
              <a:t>Innerhalb eines Landes</a:t>
            </a:r>
          </a:p>
          <a:p>
            <a:endParaRPr lang="de-DE" dirty="0"/>
          </a:p>
          <a:p>
            <a:r>
              <a:rPr lang="de-DE" dirty="0"/>
              <a:t>Relevant für Schwellenländer und globalen Norden</a:t>
            </a:r>
          </a:p>
        </p:txBody>
      </p:sp>
      <p:sp>
        <p:nvSpPr>
          <p:cNvPr id="7" name="Datumsplatzhalter 6">
            <a:extLst>
              <a:ext uri="{FF2B5EF4-FFF2-40B4-BE49-F238E27FC236}">
                <a16:creationId xmlns:a16="http://schemas.microsoft.com/office/drawing/2014/main" id="{C7EC0455-D785-ABCA-0528-D2197C5B8482}"/>
              </a:ext>
            </a:extLst>
          </p:cNvPr>
          <p:cNvSpPr>
            <a:spLocks noGrp="1"/>
          </p:cNvSpPr>
          <p:nvPr>
            <p:ph type="dt" sz="half" idx="10"/>
          </p:nvPr>
        </p:nvSpPr>
        <p:spPr/>
        <p:txBody>
          <a:bodyPr/>
          <a:lstStyle/>
          <a:p>
            <a:r>
              <a:rPr lang="de-DE"/>
              <a:t>13.11.2025</a:t>
            </a:r>
          </a:p>
        </p:txBody>
      </p:sp>
      <p:sp>
        <p:nvSpPr>
          <p:cNvPr id="8" name="Fußzeilenplatzhalter 7">
            <a:extLst>
              <a:ext uri="{FF2B5EF4-FFF2-40B4-BE49-F238E27FC236}">
                <a16:creationId xmlns:a16="http://schemas.microsoft.com/office/drawing/2014/main" id="{46F648C5-BC5E-47A0-C3EA-6BFBD3942987}"/>
              </a:ext>
            </a:extLst>
          </p:cNvPr>
          <p:cNvSpPr>
            <a:spLocks noGrp="1"/>
          </p:cNvSpPr>
          <p:nvPr>
            <p:ph type="ftr" sz="quarter" idx="11"/>
          </p:nvPr>
        </p:nvSpPr>
        <p:spPr/>
        <p:txBody>
          <a:bodyPr/>
          <a:lstStyle/>
          <a:p>
            <a:r>
              <a:rPr lang="de-DE"/>
              <a:t>Steuergerechtigkeit und Ungleichheit | Kai J. Lingnau</a:t>
            </a:r>
          </a:p>
        </p:txBody>
      </p:sp>
      <p:sp>
        <p:nvSpPr>
          <p:cNvPr id="9" name="Foliennummernplatzhalter 8">
            <a:extLst>
              <a:ext uri="{FF2B5EF4-FFF2-40B4-BE49-F238E27FC236}">
                <a16:creationId xmlns:a16="http://schemas.microsoft.com/office/drawing/2014/main" id="{B025CEE2-6E45-1C55-17B7-BD46D4078DA1}"/>
              </a:ext>
            </a:extLst>
          </p:cNvPr>
          <p:cNvSpPr>
            <a:spLocks noGrp="1"/>
          </p:cNvSpPr>
          <p:nvPr>
            <p:ph type="sldNum" sz="quarter" idx="12"/>
          </p:nvPr>
        </p:nvSpPr>
        <p:spPr/>
        <p:txBody>
          <a:bodyPr/>
          <a:lstStyle/>
          <a:p>
            <a:fld id="{3BCEFD86-2525-4952-84D0-968E03961A76}" type="slidenum">
              <a:rPr lang="de-DE" smtClean="0"/>
              <a:t>7</a:t>
            </a:fld>
            <a:endParaRPr lang="de-DE"/>
          </a:p>
        </p:txBody>
      </p:sp>
    </p:spTree>
    <p:extLst>
      <p:ext uri="{BB962C8B-B14F-4D97-AF65-F5344CB8AC3E}">
        <p14:creationId xmlns:p14="http://schemas.microsoft.com/office/powerpoint/2010/main" val="296917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500"/>
                                        <p:tgtEl>
                                          <p:spTgt spid="6">
                                            <p:txEl>
                                              <p:pRg st="0" end="0"/>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Effect transition="in" filter="fade">
                                      <p:cBhvr>
                                        <p:cTn id="4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F8FE71-BB49-21D8-B1AC-E07560312933}"/>
              </a:ext>
            </a:extLst>
          </p:cNvPr>
          <p:cNvSpPr>
            <a:spLocks noGrp="1"/>
          </p:cNvSpPr>
          <p:nvPr>
            <p:ph type="title"/>
          </p:nvPr>
        </p:nvSpPr>
        <p:spPr/>
        <p:txBody>
          <a:bodyPr>
            <a:normAutofit/>
          </a:bodyPr>
          <a:lstStyle/>
          <a:p>
            <a:r>
              <a:rPr lang="de-DE" dirty="0"/>
              <a:t>Absolute Armut – global</a:t>
            </a:r>
            <a:endParaRPr lang="de-AT" dirty="0"/>
          </a:p>
        </p:txBody>
      </p:sp>
      <p:pic>
        <p:nvPicPr>
          <p:cNvPr id="8" name="Inhaltsplatzhalter 7">
            <a:extLst>
              <a:ext uri="{FF2B5EF4-FFF2-40B4-BE49-F238E27FC236}">
                <a16:creationId xmlns:a16="http://schemas.microsoft.com/office/drawing/2014/main" id="{12B9E5CE-E4B7-16EA-397E-2DFBB5E8A329}"/>
              </a:ext>
            </a:extLst>
          </p:cNvPr>
          <p:cNvPicPr>
            <a:picLocks noGrp="1" noChangeAspect="1"/>
          </p:cNvPicPr>
          <p:nvPr>
            <p:ph idx="1"/>
          </p:nvPr>
        </p:nvPicPr>
        <p:blipFill>
          <a:blip r:embed="rId3"/>
          <a:srcRect r="1285"/>
          <a:stretch>
            <a:fillRect/>
          </a:stretch>
        </p:blipFill>
        <p:spPr>
          <a:xfrm>
            <a:off x="1833595" y="1825625"/>
            <a:ext cx="8415305" cy="4351338"/>
          </a:xfrm>
          <a:prstGeom prst="rect">
            <a:avLst/>
          </a:prstGeom>
        </p:spPr>
      </p:pic>
      <p:sp>
        <p:nvSpPr>
          <p:cNvPr id="4" name="Datumsplatzhalter 3">
            <a:extLst>
              <a:ext uri="{FF2B5EF4-FFF2-40B4-BE49-F238E27FC236}">
                <a16:creationId xmlns:a16="http://schemas.microsoft.com/office/drawing/2014/main" id="{7182BEE6-2261-6C4B-1A8B-F3DD26D929E6}"/>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F6EB57A9-13D6-D41E-15FE-DC3F83DC73F0}"/>
              </a:ext>
            </a:extLst>
          </p:cNvPr>
          <p:cNvSpPr>
            <a:spLocks noGrp="1"/>
          </p:cNvSpPr>
          <p:nvPr>
            <p:ph type="ftr" sz="quarter" idx="11"/>
          </p:nvPr>
        </p:nvSpPr>
        <p:spPr/>
        <p:txBody>
          <a:bodyPr/>
          <a:lstStyle/>
          <a:p>
            <a:r>
              <a:rPr lang="de-DE"/>
              <a:t>Steuergerechtigkeit und Ungleichheit | Kai J. Lingnau</a:t>
            </a:r>
          </a:p>
        </p:txBody>
      </p:sp>
      <p:sp>
        <p:nvSpPr>
          <p:cNvPr id="6" name="Foliennummernplatzhalter 5">
            <a:extLst>
              <a:ext uri="{FF2B5EF4-FFF2-40B4-BE49-F238E27FC236}">
                <a16:creationId xmlns:a16="http://schemas.microsoft.com/office/drawing/2014/main" id="{690FAA2F-92F7-E26D-BE0D-F24A5A358DD1}"/>
              </a:ext>
            </a:extLst>
          </p:cNvPr>
          <p:cNvSpPr>
            <a:spLocks noGrp="1"/>
          </p:cNvSpPr>
          <p:nvPr>
            <p:ph type="sldNum" sz="quarter" idx="12"/>
          </p:nvPr>
        </p:nvSpPr>
        <p:spPr/>
        <p:txBody>
          <a:bodyPr/>
          <a:lstStyle/>
          <a:p>
            <a:fld id="{3BCEFD86-2525-4952-84D0-968E03961A76}" type="slidenum">
              <a:rPr lang="de-DE" smtClean="0"/>
              <a:t>8</a:t>
            </a:fld>
            <a:endParaRPr lang="de-DE"/>
          </a:p>
        </p:txBody>
      </p:sp>
      <p:sp>
        <p:nvSpPr>
          <p:cNvPr id="10" name="Textfeld 9">
            <a:extLst>
              <a:ext uri="{FF2B5EF4-FFF2-40B4-BE49-F238E27FC236}">
                <a16:creationId xmlns:a16="http://schemas.microsoft.com/office/drawing/2014/main" id="{AD475150-C937-1A2F-683A-FFA52854BA64}"/>
              </a:ext>
            </a:extLst>
          </p:cNvPr>
          <p:cNvSpPr txBox="1"/>
          <p:nvPr/>
        </p:nvSpPr>
        <p:spPr>
          <a:xfrm>
            <a:off x="2842591" y="5297161"/>
            <a:ext cx="1765099" cy="369332"/>
          </a:xfrm>
          <a:prstGeom prst="rect">
            <a:avLst/>
          </a:prstGeom>
          <a:noFill/>
        </p:spPr>
        <p:txBody>
          <a:bodyPr wrap="none" rtlCol="0">
            <a:spAutoFit/>
          </a:bodyPr>
          <a:lstStyle/>
          <a:p>
            <a:r>
              <a:rPr lang="de-DE" dirty="0"/>
              <a:t>Asien und Pazifik</a:t>
            </a:r>
            <a:endParaRPr lang="de-AT" dirty="0"/>
          </a:p>
        </p:txBody>
      </p:sp>
      <p:sp>
        <p:nvSpPr>
          <p:cNvPr id="11" name="Textfeld 10">
            <a:extLst>
              <a:ext uri="{FF2B5EF4-FFF2-40B4-BE49-F238E27FC236}">
                <a16:creationId xmlns:a16="http://schemas.microsoft.com/office/drawing/2014/main" id="{605C5944-1108-7095-71AF-5A36521BB104}"/>
              </a:ext>
            </a:extLst>
          </p:cNvPr>
          <p:cNvSpPr txBox="1"/>
          <p:nvPr/>
        </p:nvSpPr>
        <p:spPr>
          <a:xfrm>
            <a:off x="2842590" y="3524583"/>
            <a:ext cx="1024639" cy="369332"/>
          </a:xfrm>
          <a:prstGeom prst="rect">
            <a:avLst/>
          </a:prstGeom>
          <a:noFill/>
        </p:spPr>
        <p:txBody>
          <a:bodyPr wrap="none" rtlCol="0">
            <a:spAutoFit/>
          </a:bodyPr>
          <a:lstStyle/>
          <a:p>
            <a:r>
              <a:rPr lang="de-DE" dirty="0"/>
              <a:t>Südasien</a:t>
            </a:r>
            <a:endParaRPr lang="de-AT" dirty="0"/>
          </a:p>
        </p:txBody>
      </p:sp>
      <p:sp>
        <p:nvSpPr>
          <p:cNvPr id="12" name="Textfeld 11">
            <a:extLst>
              <a:ext uri="{FF2B5EF4-FFF2-40B4-BE49-F238E27FC236}">
                <a16:creationId xmlns:a16="http://schemas.microsoft.com/office/drawing/2014/main" id="{C4A6A7DE-FA8F-26C2-F2E9-EBC2054322B6}"/>
              </a:ext>
            </a:extLst>
          </p:cNvPr>
          <p:cNvSpPr txBox="1"/>
          <p:nvPr/>
        </p:nvSpPr>
        <p:spPr>
          <a:xfrm>
            <a:off x="2842590" y="2774815"/>
            <a:ext cx="1839863" cy="369332"/>
          </a:xfrm>
          <a:prstGeom prst="rect">
            <a:avLst/>
          </a:prstGeom>
          <a:noFill/>
        </p:spPr>
        <p:txBody>
          <a:bodyPr wrap="none" rtlCol="0">
            <a:spAutoFit/>
          </a:bodyPr>
          <a:lstStyle/>
          <a:p>
            <a:r>
              <a:rPr lang="de-DE" dirty="0"/>
              <a:t>Sub-Sahara Afrika</a:t>
            </a:r>
            <a:endParaRPr lang="de-AT" dirty="0"/>
          </a:p>
        </p:txBody>
      </p:sp>
    </p:spTree>
    <p:extLst>
      <p:ext uri="{BB962C8B-B14F-4D97-AF65-F5344CB8AC3E}">
        <p14:creationId xmlns:p14="http://schemas.microsoft.com/office/powerpoint/2010/main" val="185727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D442A-D395-1437-A2C3-FDBAB56A3C3F}"/>
              </a:ext>
            </a:extLst>
          </p:cNvPr>
          <p:cNvSpPr>
            <a:spLocks noGrp="1"/>
          </p:cNvSpPr>
          <p:nvPr>
            <p:ph type="title"/>
          </p:nvPr>
        </p:nvSpPr>
        <p:spPr/>
        <p:txBody>
          <a:bodyPr/>
          <a:lstStyle/>
          <a:p>
            <a:r>
              <a:rPr lang="de-DE" dirty="0"/>
              <a:t>Relative Armut – in Österreich</a:t>
            </a:r>
            <a:endParaRPr lang="de-AT" dirty="0"/>
          </a:p>
        </p:txBody>
      </p:sp>
      <p:sp>
        <p:nvSpPr>
          <p:cNvPr id="4" name="Datumsplatzhalter 3">
            <a:extLst>
              <a:ext uri="{FF2B5EF4-FFF2-40B4-BE49-F238E27FC236}">
                <a16:creationId xmlns:a16="http://schemas.microsoft.com/office/drawing/2014/main" id="{C2B4422E-452E-73A5-8630-F2DDA807685D}"/>
              </a:ext>
            </a:extLst>
          </p:cNvPr>
          <p:cNvSpPr>
            <a:spLocks noGrp="1"/>
          </p:cNvSpPr>
          <p:nvPr>
            <p:ph type="dt" sz="half" idx="10"/>
          </p:nvPr>
        </p:nvSpPr>
        <p:spPr/>
        <p:txBody>
          <a:bodyPr/>
          <a:lstStyle/>
          <a:p>
            <a:r>
              <a:rPr lang="de-DE"/>
              <a:t>13.11.2025</a:t>
            </a:r>
          </a:p>
        </p:txBody>
      </p:sp>
      <p:sp>
        <p:nvSpPr>
          <p:cNvPr id="5" name="Fußzeilenplatzhalter 4">
            <a:extLst>
              <a:ext uri="{FF2B5EF4-FFF2-40B4-BE49-F238E27FC236}">
                <a16:creationId xmlns:a16="http://schemas.microsoft.com/office/drawing/2014/main" id="{DCA23A6A-6FC2-A68E-5050-3B3939B6CB3B}"/>
              </a:ext>
            </a:extLst>
          </p:cNvPr>
          <p:cNvSpPr>
            <a:spLocks noGrp="1"/>
          </p:cNvSpPr>
          <p:nvPr>
            <p:ph type="ftr" sz="quarter" idx="11"/>
          </p:nvPr>
        </p:nvSpPr>
        <p:spPr/>
        <p:txBody>
          <a:bodyPr/>
          <a:lstStyle/>
          <a:p>
            <a:r>
              <a:rPr lang="de-DE"/>
              <a:t>Steuergerechtigkeit und Ungleichheit | Kai J. Lingnau</a:t>
            </a:r>
          </a:p>
        </p:txBody>
      </p:sp>
      <p:pic>
        <p:nvPicPr>
          <p:cNvPr id="8" name="Inhaltsplatzhalter 7">
            <a:extLst>
              <a:ext uri="{FF2B5EF4-FFF2-40B4-BE49-F238E27FC236}">
                <a16:creationId xmlns:a16="http://schemas.microsoft.com/office/drawing/2014/main" id="{89B64F05-542C-2E77-2174-1DFEC59E522E}"/>
              </a:ext>
            </a:extLst>
          </p:cNvPr>
          <p:cNvPicPr>
            <a:picLocks noGrp="1" noChangeAspect="1"/>
          </p:cNvPicPr>
          <p:nvPr>
            <p:ph idx="1"/>
          </p:nvPr>
        </p:nvPicPr>
        <p:blipFill>
          <a:blip r:embed="rId3"/>
          <a:stretch>
            <a:fillRect/>
          </a:stretch>
        </p:blipFill>
        <p:spPr>
          <a:xfrm>
            <a:off x="838200" y="1593461"/>
            <a:ext cx="7230484" cy="4296375"/>
          </a:xfrm>
          <a:prstGeom prst="rect">
            <a:avLst/>
          </a:prstGeom>
          <a:ln>
            <a:solidFill>
              <a:schemeClr val="tx1"/>
            </a:solidFill>
          </a:ln>
        </p:spPr>
      </p:pic>
      <p:sp>
        <p:nvSpPr>
          <p:cNvPr id="3" name="Inhaltsplatzhalter 5">
            <a:extLst>
              <a:ext uri="{FF2B5EF4-FFF2-40B4-BE49-F238E27FC236}">
                <a16:creationId xmlns:a16="http://schemas.microsoft.com/office/drawing/2014/main" id="{A6625D19-21A4-5E20-0DBB-1A7C90D0F8AD}"/>
              </a:ext>
            </a:extLst>
          </p:cNvPr>
          <p:cNvSpPr txBox="1">
            <a:spLocks/>
          </p:cNvSpPr>
          <p:nvPr/>
        </p:nvSpPr>
        <p:spPr>
          <a:xfrm>
            <a:off x="8207022" y="1593461"/>
            <a:ext cx="3148366" cy="45962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Weniger als 60% des Medians</a:t>
            </a:r>
          </a:p>
          <a:p>
            <a:endParaRPr lang="de-DE" dirty="0"/>
          </a:p>
          <a:p>
            <a:r>
              <a:rPr lang="de-DE" dirty="0"/>
              <a:t>1.661 € mtl. für </a:t>
            </a:r>
            <a:r>
              <a:rPr lang="de-DE" dirty="0" err="1"/>
              <a:t>Einpersonen</a:t>
            </a:r>
            <a:r>
              <a:rPr lang="de-DE" dirty="0"/>
              <a:t>-haushalte</a:t>
            </a:r>
          </a:p>
          <a:p>
            <a:endParaRPr lang="de-DE" dirty="0"/>
          </a:p>
          <a:p>
            <a:r>
              <a:rPr lang="de-DE" dirty="0"/>
              <a:t>Relativ konstanter Anteil</a:t>
            </a:r>
          </a:p>
        </p:txBody>
      </p:sp>
    </p:spTree>
    <p:extLst>
      <p:ext uri="{BB962C8B-B14F-4D97-AF65-F5344CB8AC3E}">
        <p14:creationId xmlns:p14="http://schemas.microsoft.com/office/powerpoint/2010/main" val="362105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3421</Words>
  <Application>Microsoft Office PowerPoint</Application>
  <PresentationFormat>Breitbild</PresentationFormat>
  <Paragraphs>606</Paragraphs>
  <Slides>52</Slides>
  <Notes>13</Notes>
  <HiddenSlides>2</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52</vt:i4>
      </vt:variant>
    </vt:vector>
  </HeadingPairs>
  <TitlesOfParts>
    <vt:vector size="59" baseType="lpstr">
      <vt:lpstr>Arial</vt:lpstr>
      <vt:lpstr>Arial Bold</vt:lpstr>
      <vt:lpstr>Calibri</vt:lpstr>
      <vt:lpstr>Cambria Math</vt:lpstr>
      <vt:lpstr>Wingdings</vt:lpstr>
      <vt:lpstr>Office Theme</vt:lpstr>
      <vt:lpstr>Acrobat Document</vt:lpstr>
      <vt:lpstr>Steuergerechtigkeit  und Ungleichheit  Wir alle machen Wirtschaft   Urania Graz </vt:lpstr>
      <vt:lpstr>Inhalt</vt:lpstr>
      <vt:lpstr>Ungleichheit</vt:lpstr>
      <vt:lpstr>Dimensionen von Ungleichheit</vt:lpstr>
      <vt:lpstr>Zeit: Unsichtbare Ungleichheit</vt:lpstr>
      <vt:lpstr>Wer heißt hier eigentlich „reich“?</vt:lpstr>
      <vt:lpstr>Armut definiert</vt:lpstr>
      <vt:lpstr>Absolute Armut – global</vt:lpstr>
      <vt:lpstr>Relative Armut – in Österreich</vt:lpstr>
      <vt:lpstr>Indikatoren</vt:lpstr>
      <vt:lpstr>Vermögensverteilung</vt:lpstr>
      <vt:lpstr>Selbsteinschätzung</vt:lpstr>
      <vt:lpstr>Wie sind Vermögen in Österreich verteilt?</vt:lpstr>
      <vt:lpstr>Wie sind Vermögen in Österreich verteilt?</vt:lpstr>
      <vt:lpstr>Datengrundlage für die Vermögensverteilung</vt:lpstr>
      <vt:lpstr>Vermögensverteilung Österreich</vt:lpstr>
      <vt:lpstr>PowerPoint-Präsentation</vt:lpstr>
      <vt:lpstr>Selbsteinschätzung</vt:lpstr>
      <vt:lpstr>Globale Ungleichheit</vt:lpstr>
      <vt:lpstr>Globale Ungleichheit</vt:lpstr>
      <vt:lpstr>Globale Verteilung von Einkommen und Vermögen</vt:lpstr>
      <vt:lpstr>Ungleichheit innerhalb von Ländern (Einkommen)</vt:lpstr>
      <vt:lpstr>Ungleichheit zwischen Ländern (Einkommen)</vt:lpstr>
      <vt:lpstr>Entwicklung globale Einkommensungleichheit</vt:lpstr>
      <vt:lpstr>Einkommensungleichheit – Entwicklung global</vt:lpstr>
      <vt:lpstr>Globales Einkommenswachstum</vt:lpstr>
      <vt:lpstr>Globales Vermögenswachstum</vt:lpstr>
      <vt:lpstr>Das österr. Steuersystem</vt:lpstr>
      <vt:lpstr>Ethische Grundprinzipien der Besteuerung</vt:lpstr>
      <vt:lpstr>Das Leistungsfähigkeitsprinzip</vt:lpstr>
      <vt:lpstr>Staatseinahmen</vt:lpstr>
      <vt:lpstr>Abgabenverteilung nach Einkommensdezilen</vt:lpstr>
      <vt:lpstr>Vermögenssteuern gerecht?</vt:lpstr>
      <vt:lpstr>Vermögenssteuern</vt:lpstr>
      <vt:lpstr>Vermögenssteuern</vt:lpstr>
      <vt:lpstr>Vermögenssteuern im int. Vergleich</vt:lpstr>
      <vt:lpstr>Vermögenssteuer in Österreich bis 1993</vt:lpstr>
      <vt:lpstr>Österreichs Erbschafts- und Schenkungssteuer</vt:lpstr>
      <vt:lpstr>Die Attac- Vermögensteuer</vt:lpstr>
      <vt:lpstr>Exzessive Vermögenszuwächse</vt:lpstr>
      <vt:lpstr>Attac-Vermögensteuer</vt:lpstr>
      <vt:lpstr>Der Corona-Lastenausgleich</vt:lpstr>
      <vt:lpstr>Lastenausgleich – Warum?</vt:lpstr>
      <vt:lpstr>Lastenausgleich – Historisches Vorbild</vt:lpstr>
      <vt:lpstr>Diskussion um Vermögenssteuern</vt:lpstr>
      <vt:lpstr>Reichtum als Gefahr für die Demokratie</vt:lpstr>
      <vt:lpstr>Reichtum als Gefahr für die Demokratie</vt:lpstr>
      <vt:lpstr>Wer wird Milliadär:in?</vt:lpstr>
      <vt:lpstr>Hart erarbeitetes Vermögen?</vt:lpstr>
      <vt:lpstr>Kapital als scheue Reh?</vt:lpstr>
      <vt:lpstr>Freibeträge bei Vermögenssteuern</vt:lpstr>
      <vt:lpstr>Offene Fragen | Feedback | Diskussion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 Julian Lingnau</dc:creator>
  <cp:lastModifiedBy>Kai Lingnau</cp:lastModifiedBy>
  <cp:revision>257</cp:revision>
  <cp:lastPrinted>2023-04-25T15:26:39Z</cp:lastPrinted>
  <dcterms:created xsi:type="dcterms:W3CDTF">2021-05-04T12:54:12Z</dcterms:created>
  <dcterms:modified xsi:type="dcterms:W3CDTF">2025-11-17T19:28:19Z</dcterms:modified>
</cp:coreProperties>
</file>